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302" r:id="rId3"/>
    <p:sldId id="265" r:id="rId4"/>
    <p:sldId id="300" r:id="rId5"/>
    <p:sldId id="268" r:id="rId6"/>
    <p:sldId id="271" r:id="rId7"/>
    <p:sldId id="272" r:id="rId8"/>
    <p:sldId id="274" r:id="rId9"/>
    <p:sldId id="270" r:id="rId10"/>
    <p:sldId id="279" r:id="rId11"/>
    <p:sldId id="280" r:id="rId12"/>
    <p:sldId id="256" r:id="rId13"/>
    <p:sldId id="301" r:id="rId14"/>
    <p:sldId id="293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8" r:id="rId24"/>
    <p:sldId id="290" r:id="rId25"/>
    <p:sldId id="294" r:id="rId26"/>
    <p:sldId id="277" r:id="rId27"/>
    <p:sldId id="257" r:id="rId28"/>
    <p:sldId id="291" r:id="rId29"/>
    <p:sldId id="292" r:id="rId30"/>
    <p:sldId id="259" r:id="rId31"/>
    <p:sldId id="295" r:id="rId32"/>
    <p:sldId id="297" r:id="rId33"/>
    <p:sldId id="299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é, Porqué y Cómo" id="{9BE7D62A-6955-46E9-97D5-660E57580120}">
          <p14:sldIdLst>
            <p14:sldId id="258"/>
            <p14:sldId id="302"/>
            <p14:sldId id="265"/>
            <p14:sldId id="300"/>
            <p14:sldId id="268"/>
            <p14:sldId id="271"/>
            <p14:sldId id="272"/>
            <p14:sldId id="274"/>
            <p14:sldId id="270"/>
            <p14:sldId id="279"/>
            <p14:sldId id="280"/>
            <p14:sldId id="256"/>
            <p14:sldId id="301"/>
            <p14:sldId id="293"/>
          </p14:sldIdLst>
        </p14:section>
        <p14:section name="seq2seq" id="{5DF51300-706D-4782-B706-E1DBEC2EA3D9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78"/>
            <p14:sldId id="290"/>
            <p14:sldId id="294"/>
          </p14:sldIdLst>
        </p14:section>
        <p14:section name="Evaluación" id="{E0F376E0-034E-47AF-A4E7-46CF474F0BC4}">
          <p14:sldIdLst>
            <p14:sldId id="277"/>
            <p14:sldId id="257"/>
            <p14:sldId id="291"/>
            <p14:sldId id="292"/>
            <p14:sldId id="259"/>
            <p14:sldId id="295"/>
            <p14:sldId id="297"/>
            <p14:sldId id="29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2C"/>
    <a:srgbClr val="200D00"/>
    <a:srgbClr val="045C28"/>
    <a:srgbClr val="26FA3F"/>
    <a:srgbClr val="FFFFFF"/>
    <a:srgbClr val="EDEDED"/>
    <a:srgbClr val="6F6F6F"/>
    <a:srgbClr val="000000"/>
    <a:srgbClr val="B31B1B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25478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630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972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5116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888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3335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9348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3440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24838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14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12868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375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433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40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600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904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00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64F8BE0-0951-4715-82B3-DC88F88BFB4A}" type="datetimeFigureOut">
              <a:rPr lang="es-PE" smtClean="0"/>
              <a:t>19/10/2018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55559D-853C-4D2E-91DE-6E268B7C38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267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7.jpeg"/><Relationship Id="rId7" Type="http://schemas.openxmlformats.org/officeDocument/2006/relationships/image" Target="../media/image80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1.jpe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90.png"/><Relationship Id="rId7" Type="http://schemas.openxmlformats.org/officeDocument/2006/relationships/image" Target="../media/image92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1.png"/><Relationship Id="rId4" Type="http://schemas.microsoft.com/office/2007/relationships/hdphoto" Target="../media/hdphoto2.wdp"/><Relationship Id="rId9" Type="http://schemas.openxmlformats.org/officeDocument/2006/relationships/image" Target="../media/image9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jpeg"/><Relationship Id="rId1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27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acebook f8 GIF by Product Hunt">
            <a:extLst>
              <a:ext uri="{FF2B5EF4-FFF2-40B4-BE49-F238E27FC236}">
                <a16:creationId xmlns:a16="http://schemas.microsoft.com/office/drawing/2014/main" id="{AEFB2DD3-23FC-434D-A765-59A34EAE74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9" y="260492"/>
            <a:ext cx="11180658" cy="466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BEC13-F0BD-4FC4-B086-914408AF60F5}"/>
              </a:ext>
            </a:extLst>
          </p:cNvPr>
          <p:cNvSpPr txBox="1"/>
          <p:nvPr/>
        </p:nvSpPr>
        <p:spPr>
          <a:xfrm>
            <a:off x="5301916" y="4997114"/>
            <a:ext cx="6312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spc="-15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NLP4BOTS</a:t>
            </a:r>
            <a:endParaRPr lang="es-PE" sz="8000" b="1" spc="-15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09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1B55292-4475-4FF4-97B3-FB97DF26BF8C}"/>
              </a:ext>
            </a:extLst>
          </p:cNvPr>
          <p:cNvSpPr txBox="1"/>
          <p:nvPr/>
        </p:nvSpPr>
        <p:spPr>
          <a:xfrm>
            <a:off x="342900" y="276004"/>
            <a:ext cx="6424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es un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028" name="Picture 4" descr="https://cdn-images-1.medium.com/max/1600/1*r8rR34sfjX4zdM0tXOsvaQ.png">
            <a:extLst>
              <a:ext uri="{FF2B5EF4-FFF2-40B4-BE49-F238E27FC236}">
                <a16:creationId xmlns:a16="http://schemas.microsoft.com/office/drawing/2014/main" id="{C192E341-CB5C-4AA4-8392-31D4E8E8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21408"/>
            <a:ext cx="5042011" cy="4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9375D5-235D-41F9-9B91-5651E680C736}"/>
              </a:ext>
            </a:extLst>
          </p:cNvPr>
          <p:cNvSpPr/>
          <p:nvPr/>
        </p:nvSpPr>
        <p:spPr>
          <a:xfrm>
            <a:off x="1884157" y="4813529"/>
            <a:ext cx="1474784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2DFA00-1BB3-4679-8FF2-CFD0C9DEB802}"/>
              </a:ext>
            </a:extLst>
          </p:cNvPr>
          <p:cNvSpPr/>
          <p:nvPr/>
        </p:nvSpPr>
        <p:spPr>
          <a:xfrm>
            <a:off x="3459525" y="4813530"/>
            <a:ext cx="1474784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4B599C-F666-4C2F-AD87-D0103391F5AA}"/>
              </a:ext>
            </a:extLst>
          </p:cNvPr>
          <p:cNvSpPr/>
          <p:nvPr/>
        </p:nvSpPr>
        <p:spPr>
          <a:xfrm>
            <a:off x="5673505" y="13214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GENERAN RESPUESTAS, LAS ESCOGEN.</a:t>
            </a:r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260129A6-F7EF-4D87-AE5F-F318B59C20DD}"/>
              </a:ext>
            </a:extLst>
          </p:cNvPr>
          <p:cNvSpPr/>
          <p:nvPr/>
        </p:nvSpPr>
        <p:spPr>
          <a:xfrm>
            <a:off x="7741316" y="1937540"/>
            <a:ext cx="950614" cy="808873"/>
          </a:xfrm>
          <a:prstGeom prst="flowChartOffpageConnector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  <a:p>
            <a:pPr algn="ctr"/>
            <a:r>
              <a:rPr lang="en-AU" sz="1200" dirty="0"/>
              <a:t>Heuristic</a:t>
            </a:r>
          </a:p>
          <a:p>
            <a:pPr algn="ctr"/>
            <a:endParaRPr lang="en-AU" sz="1200" dirty="0"/>
          </a:p>
          <a:p>
            <a:pPr algn="ctr"/>
            <a:r>
              <a:rPr lang="en-AU" sz="800" dirty="0" err="1"/>
              <a:t>Lógica</a:t>
            </a:r>
            <a:r>
              <a:rPr lang="en-AU" sz="800" dirty="0"/>
              <a:t>  de </a:t>
            </a:r>
            <a:r>
              <a:rPr lang="en-AU" sz="800" dirty="0" err="1"/>
              <a:t>Selección</a:t>
            </a:r>
            <a:endParaRPr lang="es-PE" sz="800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9565B16-06EC-4534-BF98-C9DCD7C9E700}"/>
              </a:ext>
            </a:extLst>
          </p:cNvPr>
          <p:cNvSpPr/>
          <p:nvPr/>
        </p:nvSpPr>
        <p:spPr>
          <a:xfrm>
            <a:off x="6192570" y="2004216"/>
            <a:ext cx="1476922" cy="258694"/>
          </a:xfrm>
          <a:prstGeom prst="homePlate">
            <a:avLst/>
          </a:prstGeom>
          <a:solidFill>
            <a:srgbClr val="409E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/>
              <a:t>Input Message</a:t>
            </a:r>
            <a:endParaRPr lang="es-PE" sz="12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817283E4-BC34-4D04-9939-1FAC85C58919}"/>
              </a:ext>
            </a:extLst>
          </p:cNvPr>
          <p:cNvSpPr/>
          <p:nvPr/>
        </p:nvSpPr>
        <p:spPr>
          <a:xfrm>
            <a:off x="8763754" y="1957506"/>
            <a:ext cx="1197562" cy="675051"/>
          </a:xfrm>
          <a:prstGeom prst="flowChartMagneticDisk">
            <a:avLst/>
          </a:prstGeom>
          <a:solidFill>
            <a:srgbClr val="0070C0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b="1" dirty="0"/>
              <a:t>Predefined Responses</a:t>
            </a:r>
            <a:endParaRPr lang="es-PE" sz="1200" b="1" dirty="0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5C657838-B880-45BD-80E6-6C1FBCF3AAB4}"/>
              </a:ext>
            </a:extLst>
          </p:cNvPr>
          <p:cNvSpPr/>
          <p:nvPr/>
        </p:nvSpPr>
        <p:spPr>
          <a:xfrm>
            <a:off x="6192570" y="2289011"/>
            <a:ext cx="1476922" cy="258694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/>
              <a:t>Context</a:t>
            </a:r>
            <a:endParaRPr lang="es-PE" sz="1200" dirty="0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A99B2639-7CB7-4DC8-99F3-B278241BA769}"/>
              </a:ext>
            </a:extLst>
          </p:cNvPr>
          <p:cNvSpPr/>
          <p:nvPr/>
        </p:nvSpPr>
        <p:spPr>
          <a:xfrm>
            <a:off x="10033140" y="2140421"/>
            <a:ext cx="1476922" cy="25869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/>
              <a:t>Output Message</a:t>
            </a:r>
            <a:endParaRPr lang="es-PE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3DA34-61DB-4462-93F3-26BAA1117839}"/>
              </a:ext>
            </a:extLst>
          </p:cNvPr>
          <p:cNvSpPr/>
          <p:nvPr/>
        </p:nvSpPr>
        <p:spPr>
          <a:xfrm>
            <a:off x="6192570" y="2820628"/>
            <a:ext cx="4363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from </a:t>
            </a:r>
            <a:r>
              <a:rPr lang="en-US" sz="1400" b="1" dirty="0">
                <a:solidFill>
                  <a:srgbClr val="00B0F0"/>
                </a:solidFill>
              </a:rPr>
              <a:t>RULE-BASED EXPRESSION MATCH </a:t>
            </a:r>
            <a:r>
              <a:rPr lang="en-US" sz="1400" dirty="0"/>
              <a:t>to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</a:rPr>
              <a:t>ENSEMBLE OF MACHINE LEARNING CLASSIFIERS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EC93C9-D2B9-49D5-AF1E-73B22C252468}"/>
              </a:ext>
            </a:extLst>
          </p:cNvPr>
          <p:cNvGrpSpPr/>
          <p:nvPr/>
        </p:nvGrpSpPr>
        <p:grpSpPr>
          <a:xfrm>
            <a:off x="6953723" y="3429000"/>
            <a:ext cx="3095625" cy="3260959"/>
            <a:chOff x="8485327" y="3342585"/>
            <a:chExt cx="3095625" cy="3260959"/>
          </a:xfrm>
        </p:grpSpPr>
        <p:pic>
          <p:nvPicPr>
            <p:cNvPr id="2050" name="Picture 2" descr="Image result for chatbot i'm sorry i don't understand">
              <a:extLst>
                <a:ext uri="{FF2B5EF4-FFF2-40B4-BE49-F238E27FC236}">
                  <a16:creationId xmlns:a16="http://schemas.microsoft.com/office/drawing/2014/main" id="{F38F86AF-B965-4E2E-AD0D-B4AD4CE00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327" y="3669844"/>
              <a:ext cx="3095625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EDDF04-38A0-43E4-9EBC-52FFECB70DA8}"/>
                </a:ext>
              </a:extLst>
            </p:cNvPr>
            <p:cNvSpPr/>
            <p:nvPr/>
          </p:nvSpPr>
          <p:spPr>
            <a:xfrm>
              <a:off x="8485327" y="3342585"/>
              <a:ext cx="3095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No </a:t>
              </a:r>
              <a:r>
                <a:rPr 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puede</a:t>
              </a:r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 </a:t>
              </a:r>
              <a:r>
                <a:rPr 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manejar</a:t>
              </a:r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 </a:t>
              </a:r>
              <a:r>
                <a:rPr 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casos</a:t>
              </a:r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dium-content-serif-font"/>
                </a:rPr>
                <a:t> no vistos</a:t>
              </a:r>
              <a:endPara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0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1B55292-4475-4FF4-97B3-FB97DF26BF8C}"/>
              </a:ext>
            </a:extLst>
          </p:cNvPr>
          <p:cNvSpPr txBox="1"/>
          <p:nvPr/>
        </p:nvSpPr>
        <p:spPr>
          <a:xfrm>
            <a:off x="342900" y="276004"/>
            <a:ext cx="6424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es un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028" name="Picture 4" descr="https://cdn-images-1.medium.com/max/1600/1*r8rR34sfjX4zdM0tXOsvaQ.png">
            <a:extLst>
              <a:ext uri="{FF2B5EF4-FFF2-40B4-BE49-F238E27FC236}">
                <a16:creationId xmlns:a16="http://schemas.microsoft.com/office/drawing/2014/main" id="{C192E341-CB5C-4AA4-8392-31D4E8E8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21408"/>
            <a:ext cx="5042011" cy="4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9375D5-235D-41F9-9B91-5651E680C736}"/>
              </a:ext>
            </a:extLst>
          </p:cNvPr>
          <p:cNvSpPr/>
          <p:nvPr/>
        </p:nvSpPr>
        <p:spPr>
          <a:xfrm>
            <a:off x="1884157" y="4813529"/>
            <a:ext cx="1474784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2DFA00-1BB3-4679-8FF2-CFD0C9DEB802}"/>
              </a:ext>
            </a:extLst>
          </p:cNvPr>
          <p:cNvSpPr/>
          <p:nvPr/>
        </p:nvSpPr>
        <p:spPr>
          <a:xfrm>
            <a:off x="3459525" y="4813530"/>
            <a:ext cx="1474784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CB9A06-778A-4354-B475-802B112D377E}"/>
              </a:ext>
            </a:extLst>
          </p:cNvPr>
          <p:cNvSpPr/>
          <p:nvPr/>
        </p:nvSpPr>
        <p:spPr>
          <a:xfrm>
            <a:off x="7727430" y="1449345"/>
            <a:ext cx="4211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Basados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en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TÉCNICAS MACHINE TRANSLATION.</a:t>
            </a:r>
          </a:p>
          <a:p>
            <a:r>
              <a:rPr lang="en-US" dirty="0">
                <a:latin typeface="Consolas" panose="020B0609020204030204" pitchFamily="49" charset="0"/>
              </a:rPr>
              <a:t>Se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traduce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de un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input </a:t>
            </a:r>
            <a:r>
              <a:rPr lang="en-US" dirty="0">
                <a:latin typeface="Consolas" panose="020B0609020204030204" pitchFamily="49" charset="0"/>
              </a:rPr>
              <a:t>a un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81BD"/>
                </a:solidFill>
                <a:latin typeface="Consolas" panose="020B0609020204030204" pitchFamily="49" charset="0"/>
              </a:rPr>
              <a:t>output </a:t>
            </a:r>
            <a:r>
              <a:rPr lang="en-US" dirty="0">
                <a:latin typeface="Consolas" panose="020B0609020204030204" pitchFamily="49" charset="0"/>
              </a:rPr>
              <a:t>(response).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1D0C0-54F1-405D-98CE-94C932574B8E}"/>
              </a:ext>
            </a:extLst>
          </p:cNvPr>
          <p:cNvSpPr/>
          <p:nvPr/>
        </p:nvSpPr>
        <p:spPr>
          <a:xfrm>
            <a:off x="6647378" y="1054376"/>
            <a:ext cx="447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GENERAN RESPUESTAS DESDE CERO</a:t>
            </a:r>
          </a:p>
        </p:txBody>
      </p:sp>
      <p:pic>
        <p:nvPicPr>
          <p:cNvPr id="5122" name="Picture 2" descr="Image result for deep learning">
            <a:extLst>
              <a:ext uri="{FF2B5EF4-FFF2-40B4-BE49-F238E27FC236}">
                <a16:creationId xmlns:a16="http://schemas.microsoft.com/office/drawing/2014/main" id="{5741C60C-D04C-425C-94F2-F927A3AE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6" y="1512590"/>
            <a:ext cx="1299523" cy="11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550A7-072E-49D4-B352-52C07DDD2A70}"/>
              </a:ext>
            </a:extLst>
          </p:cNvPr>
          <p:cNvSpPr txBox="1"/>
          <p:nvPr/>
        </p:nvSpPr>
        <p:spPr>
          <a:xfrm>
            <a:off x="6276406" y="4920002"/>
            <a:ext cx="436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Una NN para analizar el input</a:t>
            </a:r>
          </a:p>
          <a:p>
            <a:r>
              <a:rPr lang="es-PE" dirty="0"/>
              <a:t>Una NN para analizar el contexto</a:t>
            </a:r>
          </a:p>
          <a:p>
            <a:r>
              <a:rPr lang="es-PE" dirty="0"/>
              <a:t>Una NN para inferir posible respuesta</a:t>
            </a:r>
          </a:p>
          <a:p>
            <a:r>
              <a:rPr lang="es-PE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… ah! Y en tiempo real por favor </a:t>
            </a:r>
            <a:r>
              <a:rPr lang="es-PE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</a:t>
            </a:r>
            <a:endParaRPr lang="es-PE" b="1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</a:endParaRPr>
          </a:p>
        </p:txBody>
      </p:sp>
      <p:pic>
        <p:nvPicPr>
          <p:cNvPr id="5126" name="Picture 6" descr="Image result for deep learning">
            <a:extLst>
              <a:ext uri="{FF2B5EF4-FFF2-40B4-BE49-F238E27FC236}">
                <a16:creationId xmlns:a16="http://schemas.microsoft.com/office/drawing/2014/main" id="{BD147D56-A274-4D73-BEB9-BFB13939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6" y="2737829"/>
            <a:ext cx="4364214" cy="21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tensorflow logo">
            <a:extLst>
              <a:ext uri="{FF2B5EF4-FFF2-40B4-BE49-F238E27FC236}">
                <a16:creationId xmlns:a16="http://schemas.microsoft.com/office/drawing/2014/main" id="{0063BE10-F766-4F2B-A45C-DBAE0D38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6" y="6199746"/>
            <a:ext cx="2281877" cy="4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keras logo">
            <a:extLst>
              <a:ext uri="{FF2B5EF4-FFF2-40B4-BE49-F238E27FC236}">
                <a16:creationId xmlns:a16="http://schemas.microsoft.com/office/drawing/2014/main" id="{9D800F09-619F-4204-9DC9-0D9884F2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758" y="6191646"/>
            <a:ext cx="1754862" cy="50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7" name="Picture 6" descr="Image result for python logo">
            <a:extLst>
              <a:ext uri="{FF2B5EF4-FFF2-40B4-BE49-F238E27FC236}">
                <a16:creationId xmlns:a16="http://schemas.microsoft.com/office/drawing/2014/main" id="{CA82FF3A-2648-475D-84EA-34B336BA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3372" y="5128755"/>
            <a:ext cx="1045728" cy="104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489" y="472811"/>
            <a:ext cx="4209024" cy="51793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7388489" y="3902341"/>
            <a:ext cx="4209024" cy="2274887"/>
            <a:chOff x="4604657" y="669104"/>
            <a:chExt cx="5355772" cy="2858861"/>
          </a:xfrm>
        </p:grpSpPr>
        <p:sp>
          <p:nvSpPr>
            <p:cNvPr id="12" name="Rectángulo 11"/>
            <p:cNvSpPr/>
            <p:nvPr/>
          </p:nvSpPr>
          <p:spPr>
            <a:xfrm>
              <a:off x="4604657" y="669104"/>
              <a:ext cx="5355772" cy="2858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100" y="1707329"/>
              <a:ext cx="4581525" cy="93345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788" y="2632615"/>
              <a:ext cx="4810125" cy="89535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9688" y="742580"/>
              <a:ext cx="4972050" cy="1038225"/>
            </a:xfrm>
            <a:prstGeom prst="rect">
              <a:avLst/>
            </a:prstGeom>
          </p:spPr>
        </p:pic>
      </p:grpSp>
      <p:sp>
        <p:nvSpPr>
          <p:cNvPr id="21" name="Rectángulo 15">
            <a:extLst>
              <a:ext uri="{FF2B5EF4-FFF2-40B4-BE49-F238E27FC236}">
                <a16:creationId xmlns:a16="http://schemas.microsoft.com/office/drawing/2014/main" id="{43C5D1A1-0DAD-41B8-B1D4-6484B2E38C0F}"/>
              </a:ext>
            </a:extLst>
          </p:cNvPr>
          <p:cNvSpPr/>
          <p:nvPr/>
        </p:nvSpPr>
        <p:spPr>
          <a:xfrm>
            <a:off x="594718" y="2339935"/>
            <a:ext cx="2320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Dataset of movie subtitles.</a:t>
            </a:r>
          </a:p>
        </p:txBody>
      </p:sp>
      <p:pic>
        <p:nvPicPr>
          <p:cNvPr id="22" name="Imagen 16">
            <a:extLst>
              <a:ext uri="{FF2B5EF4-FFF2-40B4-BE49-F238E27FC236}">
                <a16:creationId xmlns:a16="http://schemas.microsoft.com/office/drawing/2014/main" id="{1B5CEB18-E840-4119-AEE8-4690B0AD7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849" y="1421723"/>
            <a:ext cx="3713911" cy="2269973"/>
          </a:xfrm>
          <a:prstGeom prst="rect">
            <a:avLst/>
          </a:prstGeom>
        </p:spPr>
      </p:pic>
      <p:pic>
        <p:nvPicPr>
          <p:cNvPr id="23" name="Picture 2" descr="Google">
            <a:extLst>
              <a:ext uri="{FF2B5EF4-FFF2-40B4-BE49-F238E27FC236}">
                <a16:creationId xmlns:a16="http://schemas.microsoft.com/office/drawing/2014/main" id="{C3C23F21-079C-4A53-B0D0-FBAE87FE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484" y="3213977"/>
            <a:ext cx="893312" cy="3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7AE6FA17-0B8C-4C1B-B0B0-CAC8FD621C5E}"/>
              </a:ext>
            </a:extLst>
          </p:cNvPr>
          <p:cNvSpPr/>
          <p:nvPr/>
        </p:nvSpPr>
        <p:spPr>
          <a:xfrm>
            <a:off x="574059" y="2860781"/>
            <a:ext cx="2156604" cy="484632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/>
              <a:t>Domain</a:t>
            </a:r>
            <a:r>
              <a:rPr lang="es-PE" dirty="0"/>
              <a:t> </a:t>
            </a:r>
            <a:r>
              <a:rPr lang="es-PE" dirty="0" err="1"/>
              <a:t>Specific</a:t>
            </a:r>
            <a:endParaRPr lang="es-PE" dirty="0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4E0602CD-9582-424C-9B8C-AEB9CAA5C0A7}"/>
              </a:ext>
            </a:extLst>
          </p:cNvPr>
          <p:cNvSpPr/>
          <p:nvPr/>
        </p:nvSpPr>
        <p:spPr>
          <a:xfrm>
            <a:off x="574059" y="1855303"/>
            <a:ext cx="2156604" cy="484632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General </a:t>
            </a:r>
            <a:r>
              <a:rPr lang="es-PE" dirty="0" err="1"/>
              <a:t>Domain</a:t>
            </a:r>
            <a:endParaRPr lang="es-P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B598EC-9946-439B-866F-5AD7784EAEEA}"/>
              </a:ext>
            </a:extLst>
          </p:cNvPr>
          <p:cNvSpPr/>
          <p:nvPr/>
        </p:nvSpPr>
        <p:spPr>
          <a:xfrm>
            <a:off x="2884176" y="981230"/>
            <a:ext cx="377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https://arxiv.org/abs/1506.05869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833CEA55-7EC7-4FC8-872C-FD75E1A7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71" y="273639"/>
            <a:ext cx="1448554" cy="14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C1EFA7-15A0-44AA-BE17-AC9556B4C555}"/>
              </a:ext>
            </a:extLst>
          </p:cNvPr>
          <p:cNvSpPr/>
          <p:nvPr/>
        </p:nvSpPr>
        <p:spPr>
          <a:xfrm>
            <a:off x="675411" y="3365052"/>
            <a:ext cx="1792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helpdesk dataset.</a:t>
            </a:r>
            <a:endParaRPr lang="es-P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EF2C0C6-0235-4D56-AA5B-464D74FB5EDD}"/>
              </a:ext>
            </a:extLst>
          </p:cNvPr>
          <p:cNvSpPr/>
          <p:nvPr/>
        </p:nvSpPr>
        <p:spPr>
          <a:xfrm>
            <a:off x="363052" y="3867515"/>
            <a:ext cx="6291708" cy="231850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Nombre de Modelo:</a:t>
            </a:r>
          </a:p>
          <a:p>
            <a:r>
              <a:rPr lang="es-PE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</a:t>
            </a:r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“</a:t>
            </a:r>
            <a:r>
              <a:rPr lang="es-PE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Sequence</a:t>
            </a:r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s-PE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s-PE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Sequence</a:t>
            </a:r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”</a:t>
            </a:r>
          </a:p>
          <a:p>
            <a:r>
              <a:rPr lang="es-PE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Modelo basado en:</a:t>
            </a:r>
            <a:endParaRPr lang="es-PE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RNN</a:t>
            </a:r>
          </a:p>
          <a:p>
            <a:r>
              <a:rPr lang="es-PE" b="1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N°</a:t>
            </a:r>
            <a:r>
              <a:rPr lang="es-PE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de RNN:</a:t>
            </a:r>
            <a:endParaRPr lang="es-PE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s-PE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2</a:t>
            </a:r>
          </a:p>
          <a:p>
            <a:r>
              <a:rPr lang="es-P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Training es diferente al </a:t>
            </a:r>
            <a:r>
              <a:rPr lang="es-P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Testing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s-P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 Python: seq2seq</a:t>
            </a:r>
          </a:p>
        </p:txBody>
      </p:sp>
      <p:pic>
        <p:nvPicPr>
          <p:cNvPr id="4104" name="Picture 8" descr="An unrolled recurrent neural network.">
            <a:extLst>
              <a:ext uri="{FF2B5EF4-FFF2-40B4-BE49-F238E27FC236}">
                <a16:creationId xmlns:a16="http://schemas.microsoft.com/office/drawing/2014/main" id="{66382AC1-85D0-4079-B14D-51E9DC56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11"/>
          <a:stretch/>
        </p:blipFill>
        <p:spPr bwMode="auto">
          <a:xfrm>
            <a:off x="3782642" y="4036316"/>
            <a:ext cx="1333513" cy="19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An unrolled recurrent neural network.">
            <a:extLst>
              <a:ext uri="{FF2B5EF4-FFF2-40B4-BE49-F238E27FC236}">
                <a16:creationId xmlns:a16="http://schemas.microsoft.com/office/drawing/2014/main" id="{EA6C70EE-147C-43D0-AADA-0B07B6095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11"/>
          <a:stretch/>
        </p:blipFill>
        <p:spPr bwMode="auto">
          <a:xfrm>
            <a:off x="5157157" y="4036315"/>
            <a:ext cx="1333513" cy="19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28EEE9-F0A7-45BC-927D-D984CB579C26}"/>
              </a:ext>
            </a:extLst>
          </p:cNvPr>
          <p:cNvCxnSpPr>
            <a:cxnSpLocks/>
            <a:stCxn id="4104" idx="2"/>
            <a:endCxn id="32" idx="0"/>
          </p:cNvCxnSpPr>
          <p:nvPr/>
        </p:nvCxnSpPr>
        <p:spPr>
          <a:xfrm flipV="1">
            <a:off x="4449399" y="4036315"/>
            <a:ext cx="1374515" cy="19808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A4769-6487-4355-B9E3-E1112C065D9F}"/>
              </a:ext>
            </a:extLst>
          </p:cNvPr>
          <p:cNvSpPr/>
          <p:nvPr/>
        </p:nvSpPr>
        <p:spPr>
          <a:xfrm>
            <a:off x="618531" y="6208649"/>
            <a:ext cx="5780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https://google.github.io/seq2seq/getting_started/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B132C05-D001-499F-B3EF-D72201F3D9AD}"/>
              </a:ext>
            </a:extLst>
          </p:cNvPr>
          <p:cNvSpPr/>
          <p:nvPr/>
        </p:nvSpPr>
        <p:spPr>
          <a:xfrm>
            <a:off x="7388488" y="6215034"/>
            <a:ext cx="4184981" cy="563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/>
              <a:t>EOS Token; </a:t>
            </a:r>
            <a:r>
              <a:rPr lang="es-PE" sz="1600" dirty="0" err="1"/>
              <a:t>Metadata</a:t>
            </a:r>
            <a:r>
              <a:rPr lang="es-PE" sz="1600" dirty="0"/>
              <a:t> (</a:t>
            </a:r>
            <a:r>
              <a:rPr lang="es-PE" sz="1600" dirty="0" err="1"/>
              <a:t>MovieGenre</a:t>
            </a:r>
            <a:r>
              <a:rPr lang="es-PE" sz="1600" dirty="0"/>
              <a:t>, Country, </a:t>
            </a:r>
            <a:r>
              <a:rPr lang="es-PE" sz="1600" dirty="0" err="1"/>
              <a:t>Gender</a:t>
            </a:r>
            <a:r>
              <a:rPr lang="es-PE" sz="1600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9754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8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recurrent neural networks work #deeplearning4j #dl4j">
            <a:extLst>
              <a:ext uri="{FF2B5EF4-FFF2-40B4-BE49-F238E27FC236}">
                <a16:creationId xmlns:a16="http://schemas.microsoft.com/office/drawing/2014/main" id="{F7ACAF74-5E05-43E8-8343-0C350033A3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2" y="495300"/>
            <a:ext cx="8004175" cy="56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49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67" y="2147141"/>
            <a:ext cx="9756866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74506" y="525102"/>
            <a:ext cx="484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157E-920F-4C98-92FA-EB2F19E063D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Aprende no solo de data, sino del contexto de la data.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4C8BC-C64E-4C73-B400-8C22495965A5}"/>
              </a:ext>
            </a:extLst>
          </p:cNvPr>
          <p:cNvSpPr txBox="1"/>
          <p:nvPr/>
        </p:nvSpPr>
        <p:spPr>
          <a:xfrm>
            <a:off x="6604956" y="1525509"/>
            <a:ext cx="2909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bg2">
                    <a:lumMod val="50000"/>
                  </a:schemeClr>
                </a:solidFill>
              </a:rPr>
              <a:t>Conversation Context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46891F-AF06-4E5E-A1B5-C746812EA804}"/>
              </a:ext>
            </a:extLst>
          </p:cNvPr>
          <p:cNvCxnSpPr/>
          <p:nvPr/>
        </p:nvCxnSpPr>
        <p:spPr>
          <a:xfrm>
            <a:off x="5423459" y="1758960"/>
            <a:ext cx="4968194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F0CB32-6E57-4E77-8C91-AE2D54D74CD7}"/>
              </a:ext>
            </a:extLst>
          </p:cNvPr>
          <p:cNvGrpSpPr/>
          <p:nvPr/>
        </p:nvGrpSpPr>
        <p:grpSpPr>
          <a:xfrm>
            <a:off x="2743200" y="3582168"/>
            <a:ext cx="3352800" cy="2514459"/>
            <a:chOff x="2743200" y="3582168"/>
            <a:chExt cx="3352800" cy="2514459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FA0C9266-BB6B-4724-9D6A-760D155EC1FD}"/>
                </a:ext>
              </a:extLst>
            </p:cNvPr>
            <p:cNvSpPr/>
            <p:nvPr/>
          </p:nvSpPr>
          <p:spPr>
            <a:xfrm>
              <a:off x="2743200" y="4282289"/>
              <a:ext cx="2272420" cy="325925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>
                  <a:solidFill>
                    <a:schemeClr val="bg2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New Data Point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82FB5D-3420-4FDE-9605-9DF02DCEBF24}"/>
                </a:ext>
              </a:extLst>
            </p:cNvPr>
            <p:cNvGrpSpPr/>
            <p:nvPr/>
          </p:nvGrpSpPr>
          <p:grpSpPr>
            <a:xfrm rot="16200000">
              <a:off x="4644730" y="4645357"/>
              <a:ext cx="2514459" cy="388081"/>
              <a:chOff x="1514620" y="1340843"/>
              <a:chExt cx="2514459" cy="388081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34E63FF1-AF3F-4FB9-8CC6-DC2A7298740C}"/>
                  </a:ext>
                </a:extLst>
              </p:cNvPr>
              <p:cNvSpPr/>
              <p:nvPr/>
            </p:nvSpPr>
            <p:spPr>
              <a:xfrm rot="5400000">
                <a:off x="3702867" y="1402713"/>
                <a:ext cx="353085" cy="299338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5E88D-D2C0-4B76-B968-A5519ECCF297}"/>
                  </a:ext>
                </a:extLst>
              </p:cNvPr>
              <p:cNvSpPr txBox="1"/>
              <p:nvPr/>
            </p:nvSpPr>
            <p:spPr>
              <a:xfrm>
                <a:off x="1514620" y="1340843"/>
                <a:ext cx="21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Learnt hidden state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9B3E2C-69A8-4291-AF54-F19AFBBEE47D}"/>
              </a:ext>
            </a:extLst>
          </p:cNvPr>
          <p:cNvSpPr txBox="1"/>
          <p:nvPr/>
        </p:nvSpPr>
        <p:spPr>
          <a:xfrm>
            <a:off x="4916031" y="4665594"/>
            <a:ext cx="576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How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are                </a:t>
            </a:r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              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289AF-7954-4664-A6AE-3AE09BB3FF4A}"/>
              </a:ext>
            </a:extLst>
          </p:cNvPr>
          <p:cNvSpPr txBox="1"/>
          <p:nvPr/>
        </p:nvSpPr>
        <p:spPr>
          <a:xfrm>
            <a:off x="9042535" y="244776"/>
            <a:ext cx="28522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400" b="1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Objetivo</a:t>
            </a:r>
            <a:endParaRPr lang="es-PE" b="1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Capturar el contexto de la conversación en la secuencia de palabras.</a:t>
            </a:r>
          </a:p>
        </p:txBody>
      </p:sp>
    </p:spTree>
    <p:extLst>
      <p:ext uri="{BB962C8B-B14F-4D97-AF65-F5344CB8AC3E}">
        <p14:creationId xmlns:p14="http://schemas.microsoft.com/office/powerpoint/2010/main" val="240177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67" y="2147141"/>
            <a:ext cx="9756866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74506" y="525102"/>
            <a:ext cx="484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4C8BC-C64E-4C73-B400-8C22495965A5}"/>
              </a:ext>
            </a:extLst>
          </p:cNvPr>
          <p:cNvSpPr txBox="1"/>
          <p:nvPr/>
        </p:nvSpPr>
        <p:spPr>
          <a:xfrm>
            <a:off x="6604956" y="1525509"/>
            <a:ext cx="2909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bg2">
                    <a:lumMod val="50000"/>
                  </a:schemeClr>
                </a:solidFill>
              </a:rPr>
              <a:t>Conversation Context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46891F-AF06-4E5E-A1B5-C746812EA804}"/>
              </a:ext>
            </a:extLst>
          </p:cNvPr>
          <p:cNvCxnSpPr/>
          <p:nvPr/>
        </p:nvCxnSpPr>
        <p:spPr>
          <a:xfrm>
            <a:off x="5423459" y="1758960"/>
            <a:ext cx="4968194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F0CB32-6E57-4E77-8C91-AE2D54D74CD7}"/>
              </a:ext>
            </a:extLst>
          </p:cNvPr>
          <p:cNvGrpSpPr/>
          <p:nvPr/>
        </p:nvGrpSpPr>
        <p:grpSpPr>
          <a:xfrm>
            <a:off x="4209861" y="3582168"/>
            <a:ext cx="3352800" cy="2514459"/>
            <a:chOff x="2743200" y="3582168"/>
            <a:chExt cx="3352800" cy="2514459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FA0C9266-BB6B-4724-9D6A-760D155EC1FD}"/>
                </a:ext>
              </a:extLst>
            </p:cNvPr>
            <p:cNvSpPr/>
            <p:nvPr/>
          </p:nvSpPr>
          <p:spPr>
            <a:xfrm>
              <a:off x="2743200" y="4282289"/>
              <a:ext cx="2272420" cy="325925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>
                  <a:solidFill>
                    <a:schemeClr val="bg2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New Data Point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82FB5D-3420-4FDE-9605-9DF02DCEBF24}"/>
                </a:ext>
              </a:extLst>
            </p:cNvPr>
            <p:cNvGrpSpPr/>
            <p:nvPr/>
          </p:nvGrpSpPr>
          <p:grpSpPr>
            <a:xfrm rot="16200000">
              <a:off x="4644730" y="4645357"/>
              <a:ext cx="2514459" cy="388081"/>
              <a:chOff x="1514620" y="1340843"/>
              <a:chExt cx="2514459" cy="388081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34E63FF1-AF3F-4FB9-8CC6-DC2A7298740C}"/>
                  </a:ext>
                </a:extLst>
              </p:cNvPr>
              <p:cNvSpPr/>
              <p:nvPr/>
            </p:nvSpPr>
            <p:spPr>
              <a:xfrm rot="5400000">
                <a:off x="3702867" y="1402713"/>
                <a:ext cx="353085" cy="299338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5E88D-D2C0-4B76-B968-A5519ECCF297}"/>
                  </a:ext>
                </a:extLst>
              </p:cNvPr>
              <p:cNvSpPr txBox="1"/>
              <p:nvPr/>
            </p:nvSpPr>
            <p:spPr>
              <a:xfrm>
                <a:off x="1514620" y="1340843"/>
                <a:ext cx="21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Learnt hidden state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1AEB3E-8AC0-4E90-AE62-BF5288152379}"/>
              </a:ext>
            </a:extLst>
          </p:cNvPr>
          <p:cNvSpPr txBox="1"/>
          <p:nvPr/>
        </p:nvSpPr>
        <p:spPr>
          <a:xfrm>
            <a:off x="4916031" y="4665594"/>
            <a:ext cx="576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How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are                </a:t>
            </a:r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              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E08D8-6F4C-4DA6-B637-BC851D3267A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Aprende no solo de data, sino del contexto de la data. </a:t>
            </a:r>
          </a:p>
        </p:txBody>
      </p:sp>
    </p:spTree>
    <p:extLst>
      <p:ext uri="{BB962C8B-B14F-4D97-AF65-F5344CB8AC3E}">
        <p14:creationId xmlns:p14="http://schemas.microsoft.com/office/powerpoint/2010/main" val="153556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67" y="2147141"/>
            <a:ext cx="9756866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74505" y="525102"/>
            <a:ext cx="4842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4C8BC-C64E-4C73-B400-8C22495965A5}"/>
              </a:ext>
            </a:extLst>
          </p:cNvPr>
          <p:cNvSpPr txBox="1"/>
          <p:nvPr/>
        </p:nvSpPr>
        <p:spPr>
          <a:xfrm>
            <a:off x="6604956" y="1525509"/>
            <a:ext cx="2909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bg2">
                    <a:lumMod val="50000"/>
                  </a:schemeClr>
                </a:solidFill>
              </a:rPr>
              <a:t>Conversation Context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46891F-AF06-4E5E-A1B5-C746812EA804}"/>
              </a:ext>
            </a:extLst>
          </p:cNvPr>
          <p:cNvCxnSpPr/>
          <p:nvPr/>
        </p:nvCxnSpPr>
        <p:spPr>
          <a:xfrm>
            <a:off x="5423459" y="1758960"/>
            <a:ext cx="4968194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F0CB32-6E57-4E77-8C91-AE2D54D74CD7}"/>
              </a:ext>
            </a:extLst>
          </p:cNvPr>
          <p:cNvGrpSpPr/>
          <p:nvPr/>
        </p:nvGrpSpPr>
        <p:grpSpPr>
          <a:xfrm>
            <a:off x="5694628" y="3582168"/>
            <a:ext cx="3352800" cy="2514459"/>
            <a:chOff x="2743200" y="3582168"/>
            <a:chExt cx="3352800" cy="2514459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FA0C9266-BB6B-4724-9D6A-760D155EC1FD}"/>
                </a:ext>
              </a:extLst>
            </p:cNvPr>
            <p:cNvSpPr/>
            <p:nvPr/>
          </p:nvSpPr>
          <p:spPr>
            <a:xfrm>
              <a:off x="2743200" y="4282289"/>
              <a:ext cx="2272420" cy="325925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>
                  <a:solidFill>
                    <a:schemeClr val="bg2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New Data Point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82FB5D-3420-4FDE-9605-9DF02DCEBF24}"/>
                </a:ext>
              </a:extLst>
            </p:cNvPr>
            <p:cNvGrpSpPr/>
            <p:nvPr/>
          </p:nvGrpSpPr>
          <p:grpSpPr>
            <a:xfrm rot="16200000">
              <a:off x="4644730" y="4645357"/>
              <a:ext cx="2514459" cy="388081"/>
              <a:chOff x="1514620" y="1340843"/>
              <a:chExt cx="2514459" cy="388081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34E63FF1-AF3F-4FB9-8CC6-DC2A7298740C}"/>
                  </a:ext>
                </a:extLst>
              </p:cNvPr>
              <p:cNvSpPr/>
              <p:nvPr/>
            </p:nvSpPr>
            <p:spPr>
              <a:xfrm rot="5400000">
                <a:off x="3702867" y="1402713"/>
                <a:ext cx="353085" cy="299338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5E88D-D2C0-4B76-B968-A5519ECCF297}"/>
                  </a:ext>
                </a:extLst>
              </p:cNvPr>
              <p:cNvSpPr txBox="1"/>
              <p:nvPr/>
            </p:nvSpPr>
            <p:spPr>
              <a:xfrm>
                <a:off x="1514620" y="1340843"/>
                <a:ext cx="21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Learnt hidden state</a:t>
                </a:r>
              </a:p>
            </p:txBody>
          </p:sp>
        </p:grp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5E7B956-237F-4883-91CE-AB050276365C}"/>
              </a:ext>
            </a:extLst>
          </p:cNvPr>
          <p:cNvSpPr/>
          <p:nvPr/>
        </p:nvSpPr>
        <p:spPr>
          <a:xfrm>
            <a:off x="9802181" y="1925619"/>
            <a:ext cx="1423836" cy="2959834"/>
          </a:xfrm>
          <a:prstGeom prst="round2Diag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4F283-FE10-4763-9F04-03EABFA90431}"/>
              </a:ext>
            </a:extLst>
          </p:cNvPr>
          <p:cNvSpPr txBox="1"/>
          <p:nvPr/>
        </p:nvSpPr>
        <p:spPr>
          <a:xfrm>
            <a:off x="9802181" y="5001167"/>
            <a:ext cx="154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dirty="0"/>
              <a:t>Final Hidden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FD7EF-ED66-42C5-96E7-153FBA38541F}"/>
              </a:ext>
            </a:extLst>
          </p:cNvPr>
          <p:cNvCxnSpPr>
            <a:stCxn id="7170" idx="3"/>
          </p:cNvCxnSpPr>
          <p:nvPr/>
        </p:nvCxnSpPr>
        <p:spPr>
          <a:xfrm>
            <a:off x="10974433" y="3429000"/>
            <a:ext cx="703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82A8A-56B8-469C-84C3-F59C1BA40A36}"/>
              </a:ext>
            </a:extLst>
          </p:cNvPr>
          <p:cNvSpPr txBox="1"/>
          <p:nvPr/>
        </p:nvSpPr>
        <p:spPr>
          <a:xfrm>
            <a:off x="11318555" y="2326406"/>
            <a:ext cx="1009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dirty="0"/>
              <a:t>Final Hidden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0D9D1-2622-4F0B-8019-04A035B275F9}"/>
              </a:ext>
            </a:extLst>
          </p:cNvPr>
          <p:cNvSpPr txBox="1"/>
          <p:nvPr/>
        </p:nvSpPr>
        <p:spPr>
          <a:xfrm>
            <a:off x="4916031" y="4665594"/>
            <a:ext cx="576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How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are                </a:t>
            </a:r>
            <a:r>
              <a:rPr lang="es-PE" dirty="0" err="1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r>
              <a:rPr lang="es-PE" dirty="0">
                <a:solidFill>
                  <a:srgbClr val="00206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                 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476B2-E581-4664-B99A-87ACB310AFF6}"/>
              </a:ext>
            </a:extLst>
          </p:cNvPr>
          <p:cNvSpPr txBox="1"/>
          <p:nvPr/>
        </p:nvSpPr>
        <p:spPr>
          <a:xfrm>
            <a:off x="506627" y="5727296"/>
            <a:ext cx="55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2400" dirty="0"/>
              <a:t>Final Hidden State = </a:t>
            </a:r>
            <a:r>
              <a:rPr lang="es-PE" sz="2400" dirty="0" err="1"/>
              <a:t>Context</a:t>
            </a:r>
            <a:r>
              <a:rPr lang="es-PE" sz="2400" dirty="0"/>
              <a:t> + </a:t>
            </a:r>
            <a:r>
              <a:rPr lang="es-PE" sz="2400" dirty="0" err="1"/>
              <a:t>Result</a:t>
            </a:r>
            <a:endParaRPr lang="es-P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87D0B-861C-458E-AB20-41A9F300CE59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Aprende no solo de data, sino del contexto de la data. </a:t>
            </a:r>
          </a:p>
        </p:txBody>
      </p:sp>
    </p:spTree>
    <p:extLst>
      <p:ext uri="{BB962C8B-B14F-4D97-AF65-F5344CB8AC3E}">
        <p14:creationId xmlns:p14="http://schemas.microsoft.com/office/powerpoint/2010/main" val="30780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D5828-BF0E-4464-8DCC-8B8267D7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4571" y="2117349"/>
            <a:ext cx="2105025" cy="3228975"/>
          </a:xfrm>
          <a:prstGeom prst="rect">
            <a:avLst/>
          </a:prstGeom>
        </p:spPr>
      </p:pic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3"/>
          <a:stretch/>
        </p:blipFill>
        <p:spPr bwMode="auto">
          <a:xfrm>
            <a:off x="3639596" y="2147141"/>
            <a:ext cx="6167043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53668" y="525102"/>
            <a:ext cx="4884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157E-920F-4C98-92FA-EB2F19E063D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Toma el ultimo estado del </a:t>
            </a: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encoder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 el EOS token del input anterior.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F0CB32-6E57-4E77-8C91-AE2D54D74CD7}"/>
              </a:ext>
            </a:extLst>
          </p:cNvPr>
          <p:cNvGrpSpPr/>
          <p:nvPr/>
        </p:nvGrpSpPr>
        <p:grpSpPr>
          <a:xfrm>
            <a:off x="2765234" y="3527845"/>
            <a:ext cx="2117728" cy="2514473"/>
            <a:chOff x="3923974" y="3527845"/>
            <a:chExt cx="2117728" cy="2514473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FA0C9266-BB6B-4724-9D6A-760D155EC1FD}"/>
                </a:ext>
              </a:extLst>
            </p:cNvPr>
            <p:cNvSpPr/>
            <p:nvPr/>
          </p:nvSpPr>
          <p:spPr>
            <a:xfrm>
              <a:off x="3923974" y="4282289"/>
              <a:ext cx="1091646" cy="325925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>
                  <a:solidFill>
                    <a:schemeClr val="bg2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&lt;EOS&gt;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82FB5D-3420-4FDE-9605-9DF02DCEBF24}"/>
                </a:ext>
              </a:extLst>
            </p:cNvPr>
            <p:cNvGrpSpPr/>
            <p:nvPr/>
          </p:nvGrpSpPr>
          <p:grpSpPr>
            <a:xfrm rot="16200000">
              <a:off x="4590422" y="4591039"/>
              <a:ext cx="2514473" cy="388086"/>
              <a:chOff x="1568938" y="1286530"/>
              <a:chExt cx="2514473" cy="388086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34E63FF1-AF3F-4FB9-8CC6-DC2A7298740C}"/>
                  </a:ext>
                </a:extLst>
              </p:cNvPr>
              <p:cNvSpPr/>
              <p:nvPr/>
            </p:nvSpPr>
            <p:spPr>
              <a:xfrm rot="5400000">
                <a:off x="3757199" y="1348405"/>
                <a:ext cx="353085" cy="299338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5E88D-D2C0-4B76-B968-A5519ECCF297}"/>
                  </a:ext>
                </a:extLst>
              </p:cNvPr>
              <p:cNvSpPr txBox="1"/>
              <p:nvPr/>
            </p:nvSpPr>
            <p:spPr>
              <a:xfrm>
                <a:off x="1568938" y="1286530"/>
                <a:ext cx="21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Learnt hidden state</a:t>
                </a:r>
              </a:p>
            </p:txBody>
          </p: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E0C0-6AAB-4263-B50E-E80FAEBEBF96}"/>
              </a:ext>
            </a:extLst>
          </p:cNvPr>
          <p:cNvCxnSpPr>
            <a:cxnSpLocks/>
          </p:cNvCxnSpPr>
          <p:nvPr/>
        </p:nvCxnSpPr>
        <p:spPr>
          <a:xfrm>
            <a:off x="2888159" y="3463736"/>
            <a:ext cx="751437" cy="0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1ADB9-D235-4982-BDBC-F35653FE66B0}"/>
              </a:ext>
            </a:extLst>
          </p:cNvPr>
          <p:cNvGrpSpPr/>
          <p:nvPr/>
        </p:nvGrpSpPr>
        <p:grpSpPr>
          <a:xfrm>
            <a:off x="4336610" y="2381061"/>
            <a:ext cx="968721" cy="2027976"/>
            <a:chOff x="4336610" y="2381061"/>
            <a:chExt cx="968721" cy="202797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9DB1D6-DC9F-483F-BD34-48F9069CCC55}"/>
                </a:ext>
              </a:extLst>
            </p:cNvPr>
            <p:cNvCxnSpPr>
              <a:cxnSpLocks/>
            </p:cNvCxnSpPr>
            <p:nvPr/>
          </p:nvCxnSpPr>
          <p:spPr>
            <a:xfrm>
              <a:off x="4336610" y="2381061"/>
              <a:ext cx="66090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895860-B276-41A4-A6D2-7939B4F1887E}"/>
                </a:ext>
              </a:extLst>
            </p:cNvPr>
            <p:cNvCxnSpPr/>
            <p:nvPr/>
          </p:nvCxnSpPr>
          <p:spPr>
            <a:xfrm>
              <a:off x="4997513" y="2381061"/>
              <a:ext cx="0" cy="20279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32BD4A7-F98E-42D3-AE3D-98B6A06DB0CE}"/>
                </a:ext>
              </a:extLst>
            </p:cNvPr>
            <p:cNvCxnSpPr/>
            <p:nvPr/>
          </p:nvCxnSpPr>
          <p:spPr>
            <a:xfrm>
              <a:off x="4997513" y="4409037"/>
              <a:ext cx="307818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F3C8C4-BBC2-4BB9-9439-B18AF4245598}"/>
              </a:ext>
            </a:extLst>
          </p:cNvPr>
          <p:cNvSpPr txBox="1"/>
          <p:nvPr/>
        </p:nvSpPr>
        <p:spPr>
          <a:xfrm>
            <a:off x="3992576" y="180163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I</a:t>
            </a:r>
            <a:endParaRPr lang="es-PE" dirty="0">
              <a:solidFill>
                <a:srgbClr val="EDEDE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D16133-2A44-4DDA-BC4C-1BB3F211370D}"/>
              </a:ext>
            </a:extLst>
          </p:cNvPr>
          <p:cNvSpPr txBox="1"/>
          <p:nvPr/>
        </p:nvSpPr>
        <p:spPr>
          <a:xfrm>
            <a:off x="8997268" y="447649"/>
            <a:ext cx="28522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400" b="1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Objetivo</a:t>
            </a:r>
            <a:endParaRPr lang="es-PE" b="1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Predecir cual será la siguiente palabra en la secuencia de palabras</a:t>
            </a:r>
          </a:p>
        </p:txBody>
      </p:sp>
    </p:spTree>
    <p:extLst>
      <p:ext uri="{BB962C8B-B14F-4D97-AF65-F5344CB8AC3E}">
        <p14:creationId xmlns:p14="http://schemas.microsoft.com/office/powerpoint/2010/main" val="309588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D5828-BF0E-4464-8DCC-8B8267D7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4571" y="2117349"/>
            <a:ext cx="2105025" cy="3228975"/>
          </a:xfrm>
          <a:prstGeom prst="rect">
            <a:avLst/>
          </a:prstGeom>
        </p:spPr>
      </p:pic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3"/>
          <a:stretch/>
        </p:blipFill>
        <p:spPr bwMode="auto">
          <a:xfrm>
            <a:off x="3639596" y="2147141"/>
            <a:ext cx="6167043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53668" y="525102"/>
            <a:ext cx="4884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157E-920F-4C98-92FA-EB2F19E063D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Toma el ultimo estado del </a:t>
            </a: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encoder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 el EOS token del input anterior.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E0C0-6AAB-4263-B50E-E80FAEBEBF96}"/>
              </a:ext>
            </a:extLst>
          </p:cNvPr>
          <p:cNvCxnSpPr>
            <a:cxnSpLocks/>
          </p:cNvCxnSpPr>
          <p:nvPr/>
        </p:nvCxnSpPr>
        <p:spPr>
          <a:xfrm>
            <a:off x="2888159" y="3463736"/>
            <a:ext cx="751437" cy="0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2076232-0213-480B-BD20-A19FCF12056F}"/>
              </a:ext>
            </a:extLst>
          </p:cNvPr>
          <p:cNvGrpSpPr/>
          <p:nvPr/>
        </p:nvGrpSpPr>
        <p:grpSpPr>
          <a:xfrm>
            <a:off x="4213779" y="2381061"/>
            <a:ext cx="2540097" cy="3661257"/>
            <a:chOff x="2765234" y="2381061"/>
            <a:chExt cx="2540097" cy="36612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F0CB32-6E57-4E77-8C91-AE2D54D74CD7}"/>
                </a:ext>
              </a:extLst>
            </p:cNvPr>
            <p:cNvGrpSpPr/>
            <p:nvPr/>
          </p:nvGrpSpPr>
          <p:grpSpPr>
            <a:xfrm>
              <a:off x="2765234" y="3527845"/>
              <a:ext cx="2117728" cy="2514473"/>
              <a:chOff x="3923974" y="3527845"/>
              <a:chExt cx="2117728" cy="2514473"/>
            </a:xfrm>
          </p:grpSpPr>
          <p:sp>
            <p:nvSpPr>
              <p:cNvPr id="6" name="Arrow: Pentagon 5">
                <a:extLst>
                  <a:ext uri="{FF2B5EF4-FFF2-40B4-BE49-F238E27FC236}">
                    <a16:creationId xmlns:a16="http://schemas.microsoft.com/office/drawing/2014/main" id="{FA0C9266-BB6B-4724-9D6A-760D155EC1FD}"/>
                  </a:ext>
                </a:extLst>
              </p:cNvPr>
              <p:cNvSpPr/>
              <p:nvPr/>
            </p:nvSpPr>
            <p:spPr>
              <a:xfrm>
                <a:off x="3923974" y="4282289"/>
                <a:ext cx="1091646" cy="325925"/>
              </a:xfrm>
              <a:prstGeom prst="homePlat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b="1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I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C82FB5D-3420-4FDE-9605-9DF02DCEBF24}"/>
                  </a:ext>
                </a:extLst>
              </p:cNvPr>
              <p:cNvGrpSpPr/>
              <p:nvPr/>
            </p:nvGrpSpPr>
            <p:grpSpPr>
              <a:xfrm rot="16200000">
                <a:off x="4590422" y="4591039"/>
                <a:ext cx="2514473" cy="388086"/>
                <a:chOff x="1568938" y="1286530"/>
                <a:chExt cx="2514473" cy="388086"/>
              </a:xfrm>
            </p:grpSpPr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34E63FF1-AF3F-4FB9-8CC6-DC2A7298740C}"/>
                    </a:ext>
                  </a:extLst>
                </p:cNvPr>
                <p:cNvSpPr/>
                <p:nvPr/>
              </p:nvSpPr>
              <p:spPr>
                <a:xfrm rot="5400000">
                  <a:off x="3757199" y="1348405"/>
                  <a:ext cx="353085" cy="299338"/>
                </a:xfrm>
                <a:prstGeom prst="triangl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A5E88D-D2C0-4B76-B968-A5519ECCF297}"/>
                    </a:ext>
                  </a:extLst>
                </p:cNvPr>
                <p:cNvSpPr txBox="1"/>
                <p:nvPr/>
              </p:nvSpPr>
              <p:spPr>
                <a:xfrm>
                  <a:off x="1568938" y="1286530"/>
                  <a:ext cx="2190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>
                      <a:solidFill>
                        <a:schemeClr val="bg2">
                          <a:lumMod val="50000"/>
                        </a:schemeClr>
                      </a:solidFill>
                      <a:latin typeface="Microsoft YaHei UI Light" panose="020B0502040204020203" pitchFamily="34" charset="-122"/>
                      <a:ea typeface="Microsoft YaHei UI Light" panose="020B0502040204020203" pitchFamily="34" charset="-122"/>
                    </a:rPr>
                    <a:t>Learnt hidden state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21ADB9-D235-4982-BDBC-F35653FE66B0}"/>
                </a:ext>
              </a:extLst>
            </p:cNvPr>
            <p:cNvGrpSpPr/>
            <p:nvPr/>
          </p:nvGrpSpPr>
          <p:grpSpPr>
            <a:xfrm>
              <a:off x="4336610" y="2381061"/>
              <a:ext cx="968721" cy="2027976"/>
              <a:chOff x="4336610" y="2381061"/>
              <a:chExt cx="968721" cy="202797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89DB1D6-DC9F-483F-BD34-48F9069CC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610" y="2381061"/>
                <a:ext cx="660903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2895860-B276-41A4-A6D2-7939B4F1887E}"/>
                  </a:ext>
                </a:extLst>
              </p:cNvPr>
              <p:cNvCxnSpPr/>
              <p:nvPr/>
            </p:nvCxnSpPr>
            <p:spPr>
              <a:xfrm>
                <a:off x="4997513" y="2381061"/>
                <a:ext cx="0" cy="202797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32BD4A7-F98E-42D3-AE3D-98B6A06DB0CE}"/>
                  </a:ext>
                </a:extLst>
              </p:cNvPr>
              <p:cNvCxnSpPr/>
              <p:nvPr/>
            </p:nvCxnSpPr>
            <p:spPr>
              <a:xfrm>
                <a:off x="4997513" y="4409037"/>
                <a:ext cx="307818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F3C8C4-BBC2-4BB9-9439-B18AF4245598}"/>
              </a:ext>
            </a:extLst>
          </p:cNvPr>
          <p:cNvSpPr txBox="1"/>
          <p:nvPr/>
        </p:nvSpPr>
        <p:spPr>
          <a:xfrm>
            <a:off x="3992576" y="180163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I                   am</a:t>
            </a:r>
            <a:endParaRPr lang="es-PE" dirty="0">
              <a:solidFill>
                <a:srgbClr val="EDED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6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it photo">
            <a:extLst>
              <a:ext uri="{FF2B5EF4-FFF2-40B4-BE49-F238E27FC236}">
                <a16:creationId xmlns:a16="http://schemas.microsoft.com/office/drawing/2014/main" id="{78137475-707E-4ABB-AD5A-58EF6089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94" y="545174"/>
            <a:ext cx="2286202" cy="22862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76636-2D3C-4641-8220-8392398B6C5D}"/>
              </a:ext>
            </a:extLst>
          </p:cNvPr>
          <p:cNvSpPr txBox="1"/>
          <p:nvPr/>
        </p:nvSpPr>
        <p:spPr>
          <a:xfrm>
            <a:off x="4699617" y="2943253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96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3600" dirty="0"/>
              <a:t>Boris Alzamora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BC1C7-B8B5-4C47-8546-B5247C99955C}"/>
              </a:ext>
            </a:extLst>
          </p:cNvPr>
          <p:cNvSpPr txBox="1"/>
          <p:nvPr/>
        </p:nvSpPr>
        <p:spPr>
          <a:xfrm>
            <a:off x="3723968" y="3701462"/>
            <a:ext cx="47440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Data Architect at Banco de </a:t>
            </a:r>
            <a:r>
              <a:rPr lang="en-US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Crédito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BCP</a:t>
            </a:r>
          </a:p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~ Chatbot &amp; Data Science ~</a:t>
            </a:r>
          </a:p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Master of IT (Data Science) </a:t>
            </a:r>
          </a:p>
          <a:p>
            <a:pPr algn="ctr"/>
            <a: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UNSW, </a:t>
            </a:r>
            <a:r>
              <a:rPr lang="es-PE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Sydney</a:t>
            </a:r>
            <a: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, Australia</a:t>
            </a:r>
          </a:p>
          <a:p>
            <a:pPr algn="ctr"/>
            <a:endParaRPr lang="es-PE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Ingeniería de Sistemas</a:t>
            </a:r>
          </a:p>
          <a:p>
            <a:pPr algn="ctr"/>
            <a: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UCSM, Arequipa, Perú</a:t>
            </a:r>
            <a:b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</a:br>
            <a:endParaRPr lang="es-PE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2052" name="Picture 4" descr="UNSW">
            <a:extLst>
              <a:ext uri="{FF2B5EF4-FFF2-40B4-BE49-F238E27FC236}">
                <a16:creationId xmlns:a16="http://schemas.microsoft.com/office/drawing/2014/main" id="{F007CCA3-2C3A-4ACC-802F-6C5728DC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49" y="4583073"/>
            <a:ext cx="520792" cy="52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ucsm">
            <a:extLst>
              <a:ext uri="{FF2B5EF4-FFF2-40B4-BE49-F238E27FC236}">
                <a16:creationId xmlns:a16="http://schemas.microsoft.com/office/drawing/2014/main" id="{05A22F42-2347-44DB-AB2E-7FC7C4267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49" y="5389744"/>
            <a:ext cx="520792" cy="5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1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D5828-BF0E-4464-8DCC-8B8267D7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4571" y="2117349"/>
            <a:ext cx="2105025" cy="3228975"/>
          </a:xfrm>
          <a:prstGeom prst="rect">
            <a:avLst/>
          </a:prstGeom>
        </p:spPr>
      </p:pic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3"/>
          <a:stretch/>
        </p:blipFill>
        <p:spPr bwMode="auto">
          <a:xfrm>
            <a:off x="3639596" y="2147141"/>
            <a:ext cx="6167043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53668" y="525102"/>
            <a:ext cx="4884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157E-920F-4C98-92FA-EB2F19E063D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Toma el ultimo estado del </a:t>
            </a: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encoder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 el EOS token del input anterior.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E0C0-6AAB-4263-B50E-E80FAEBEBF96}"/>
              </a:ext>
            </a:extLst>
          </p:cNvPr>
          <p:cNvCxnSpPr>
            <a:cxnSpLocks/>
          </p:cNvCxnSpPr>
          <p:nvPr/>
        </p:nvCxnSpPr>
        <p:spPr>
          <a:xfrm>
            <a:off x="2888159" y="3463736"/>
            <a:ext cx="751437" cy="0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8867DDB-FBF4-4CD4-87BF-4E7B1422BA56}"/>
              </a:ext>
            </a:extLst>
          </p:cNvPr>
          <p:cNvGrpSpPr/>
          <p:nvPr/>
        </p:nvGrpSpPr>
        <p:grpSpPr>
          <a:xfrm>
            <a:off x="5653278" y="2381061"/>
            <a:ext cx="3508829" cy="3661257"/>
            <a:chOff x="2765234" y="2381061"/>
            <a:chExt cx="3508829" cy="36612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F0CB32-6E57-4E77-8C91-AE2D54D74CD7}"/>
                </a:ext>
              </a:extLst>
            </p:cNvPr>
            <p:cNvGrpSpPr/>
            <p:nvPr/>
          </p:nvGrpSpPr>
          <p:grpSpPr>
            <a:xfrm>
              <a:off x="2765234" y="3527845"/>
              <a:ext cx="2117728" cy="2514473"/>
              <a:chOff x="3923974" y="3527845"/>
              <a:chExt cx="2117728" cy="2514473"/>
            </a:xfrm>
          </p:grpSpPr>
          <p:sp>
            <p:nvSpPr>
              <p:cNvPr id="6" name="Arrow: Pentagon 5">
                <a:extLst>
                  <a:ext uri="{FF2B5EF4-FFF2-40B4-BE49-F238E27FC236}">
                    <a16:creationId xmlns:a16="http://schemas.microsoft.com/office/drawing/2014/main" id="{FA0C9266-BB6B-4724-9D6A-760D155EC1FD}"/>
                  </a:ext>
                </a:extLst>
              </p:cNvPr>
              <p:cNvSpPr/>
              <p:nvPr/>
            </p:nvSpPr>
            <p:spPr>
              <a:xfrm>
                <a:off x="3923974" y="4282289"/>
                <a:ext cx="1091646" cy="325925"/>
              </a:xfrm>
              <a:prstGeom prst="homePlat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b="1" dirty="0">
                    <a:solidFill>
                      <a:schemeClr val="bg2">
                        <a:lumMod val="50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am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C82FB5D-3420-4FDE-9605-9DF02DCEBF24}"/>
                  </a:ext>
                </a:extLst>
              </p:cNvPr>
              <p:cNvGrpSpPr/>
              <p:nvPr/>
            </p:nvGrpSpPr>
            <p:grpSpPr>
              <a:xfrm rot="16200000">
                <a:off x="4590422" y="4591039"/>
                <a:ext cx="2514473" cy="388086"/>
                <a:chOff x="1568938" y="1286530"/>
                <a:chExt cx="2514473" cy="388086"/>
              </a:xfrm>
            </p:grpSpPr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34E63FF1-AF3F-4FB9-8CC6-DC2A7298740C}"/>
                    </a:ext>
                  </a:extLst>
                </p:cNvPr>
                <p:cNvSpPr/>
                <p:nvPr/>
              </p:nvSpPr>
              <p:spPr>
                <a:xfrm rot="5400000">
                  <a:off x="3757199" y="1348405"/>
                  <a:ext cx="353085" cy="299338"/>
                </a:xfrm>
                <a:prstGeom prst="triangl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A5E88D-D2C0-4B76-B968-A5519ECCF297}"/>
                    </a:ext>
                  </a:extLst>
                </p:cNvPr>
                <p:cNvSpPr txBox="1"/>
                <p:nvPr/>
              </p:nvSpPr>
              <p:spPr>
                <a:xfrm>
                  <a:off x="1568938" y="1286530"/>
                  <a:ext cx="2190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>
                      <a:solidFill>
                        <a:schemeClr val="bg2">
                          <a:lumMod val="50000"/>
                        </a:schemeClr>
                      </a:solidFill>
                      <a:latin typeface="Microsoft YaHei UI Light" panose="020B0502040204020203" pitchFamily="34" charset="-122"/>
                      <a:ea typeface="Microsoft YaHei UI Light" panose="020B0502040204020203" pitchFamily="34" charset="-122"/>
                    </a:rPr>
                    <a:t>Learnt hidden state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21ADB9-D235-4982-BDBC-F35653FE66B0}"/>
                </a:ext>
              </a:extLst>
            </p:cNvPr>
            <p:cNvGrpSpPr/>
            <p:nvPr/>
          </p:nvGrpSpPr>
          <p:grpSpPr>
            <a:xfrm>
              <a:off x="4336610" y="2381061"/>
              <a:ext cx="1937453" cy="2027976"/>
              <a:chOff x="4336610" y="2381061"/>
              <a:chExt cx="1937453" cy="202797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89DB1D6-DC9F-483F-BD34-48F9069CC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610" y="2381061"/>
                <a:ext cx="660903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2895860-B276-41A4-A6D2-7939B4F1887E}"/>
                  </a:ext>
                </a:extLst>
              </p:cNvPr>
              <p:cNvCxnSpPr/>
              <p:nvPr/>
            </p:nvCxnSpPr>
            <p:spPr>
              <a:xfrm>
                <a:off x="4997513" y="2381061"/>
                <a:ext cx="0" cy="202797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32BD4A7-F98E-42D3-AE3D-98B6A06DB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513" y="4409037"/>
                <a:ext cx="127655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F3C8C4-BBC2-4BB9-9439-B18AF4245598}"/>
              </a:ext>
            </a:extLst>
          </p:cNvPr>
          <p:cNvSpPr txBox="1"/>
          <p:nvPr/>
        </p:nvSpPr>
        <p:spPr>
          <a:xfrm>
            <a:off x="3992576" y="1801633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I                   am               </a:t>
            </a:r>
            <a:r>
              <a:rPr lang="es-PE" dirty="0" err="1">
                <a:solidFill>
                  <a:srgbClr val="002060"/>
                </a:solidFill>
              </a:rPr>
              <a:t>good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D5828-BF0E-4464-8DCC-8B8267D7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4571" y="2117349"/>
            <a:ext cx="2105025" cy="3228975"/>
          </a:xfrm>
          <a:prstGeom prst="rect">
            <a:avLst/>
          </a:prstGeom>
        </p:spPr>
      </p:pic>
      <p:pic>
        <p:nvPicPr>
          <p:cNvPr id="7170" name="Picture 2" descr="An unrolled recurrent neural network.">
            <a:extLst>
              <a:ext uri="{FF2B5EF4-FFF2-40B4-BE49-F238E27FC236}">
                <a16:creationId xmlns:a16="http://schemas.microsoft.com/office/drawing/2014/main" id="{AC664E79-BC3D-4C0F-B9BE-D76B09CB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3"/>
          <a:stretch/>
        </p:blipFill>
        <p:spPr bwMode="auto">
          <a:xfrm>
            <a:off x="3639596" y="2147141"/>
            <a:ext cx="6167043" cy="2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E7DCE-F4B2-4E25-A2EA-C843BD3A42B3}"/>
              </a:ext>
            </a:extLst>
          </p:cNvPr>
          <p:cNvSpPr txBox="1"/>
          <p:nvPr/>
        </p:nvSpPr>
        <p:spPr>
          <a:xfrm>
            <a:off x="3653668" y="525102"/>
            <a:ext cx="4884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RNN-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decoder</a:t>
            </a:r>
            <a:endParaRPr lang="es-PE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157E-920F-4C98-92FA-EB2F19E063DC}"/>
              </a:ext>
            </a:extLst>
          </p:cNvPr>
          <p:cNvSpPr txBox="1"/>
          <p:nvPr/>
        </p:nvSpPr>
        <p:spPr>
          <a:xfrm>
            <a:off x="506627" y="484116"/>
            <a:ext cx="285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Toma el ultimo estado del </a:t>
            </a: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encoder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 el EOS token del input anterior.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E0C0-6AAB-4263-B50E-E80FAEBEBF96}"/>
              </a:ext>
            </a:extLst>
          </p:cNvPr>
          <p:cNvCxnSpPr>
            <a:cxnSpLocks/>
          </p:cNvCxnSpPr>
          <p:nvPr/>
        </p:nvCxnSpPr>
        <p:spPr>
          <a:xfrm>
            <a:off x="2888159" y="3463736"/>
            <a:ext cx="751437" cy="0"/>
          </a:xfrm>
          <a:prstGeom prst="straightConnector1">
            <a:avLst/>
          </a:prstGeom>
          <a:ln w="50800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A0C9266-BB6B-4724-9D6A-760D155EC1FD}"/>
              </a:ext>
            </a:extLst>
          </p:cNvPr>
          <p:cNvSpPr/>
          <p:nvPr/>
        </p:nvSpPr>
        <p:spPr>
          <a:xfrm>
            <a:off x="8170160" y="4282289"/>
            <a:ext cx="1091646" cy="325925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good</a:t>
            </a:r>
            <a:endParaRPr lang="es-PE" b="1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82FB5D-3420-4FDE-9605-9DF02DCEBF24}"/>
              </a:ext>
            </a:extLst>
          </p:cNvPr>
          <p:cNvGrpSpPr/>
          <p:nvPr/>
        </p:nvGrpSpPr>
        <p:grpSpPr>
          <a:xfrm rot="16200000">
            <a:off x="8836608" y="4591039"/>
            <a:ext cx="2514473" cy="388086"/>
            <a:chOff x="1568938" y="1286530"/>
            <a:chExt cx="2514473" cy="388086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34E63FF1-AF3F-4FB9-8CC6-DC2A7298740C}"/>
                </a:ext>
              </a:extLst>
            </p:cNvPr>
            <p:cNvSpPr/>
            <p:nvPr/>
          </p:nvSpPr>
          <p:spPr>
            <a:xfrm rot="5400000">
              <a:off x="3757199" y="1348405"/>
              <a:ext cx="353085" cy="299338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A5E88D-D2C0-4B76-B968-A5519ECCF297}"/>
                </a:ext>
              </a:extLst>
            </p:cNvPr>
            <p:cNvSpPr txBox="1"/>
            <p:nvPr/>
          </p:nvSpPr>
          <p:spPr>
            <a:xfrm>
              <a:off x="1568938" y="1286530"/>
              <a:ext cx="2190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Learnt hidden state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F3C8C4-BBC2-4BB9-9439-B18AF4245598}"/>
              </a:ext>
            </a:extLst>
          </p:cNvPr>
          <p:cNvSpPr txBox="1"/>
          <p:nvPr/>
        </p:nvSpPr>
        <p:spPr>
          <a:xfrm>
            <a:off x="3992576" y="1801633"/>
            <a:ext cx="552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I                   am               </a:t>
            </a:r>
            <a:r>
              <a:rPr lang="es-PE" dirty="0" err="1">
                <a:solidFill>
                  <a:srgbClr val="002060"/>
                </a:solidFill>
              </a:rPr>
              <a:t>good</a:t>
            </a:r>
            <a:r>
              <a:rPr lang="es-PE" dirty="0">
                <a:solidFill>
                  <a:srgbClr val="002060"/>
                </a:solidFill>
              </a:rPr>
              <a:t>                                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7B8B15-34C7-442A-A607-D559988A93CA}"/>
              </a:ext>
            </a:extLst>
          </p:cNvPr>
          <p:cNvCxnSpPr>
            <a:stCxn id="7170" idx="3"/>
          </p:cNvCxnSpPr>
          <p:nvPr/>
        </p:nvCxnSpPr>
        <p:spPr>
          <a:xfrm>
            <a:off x="9806639" y="3429000"/>
            <a:ext cx="622953" cy="0"/>
          </a:xfrm>
          <a:prstGeom prst="straightConnector1">
            <a:avLst/>
          </a:prstGeom>
          <a:ln w="57150">
            <a:solidFill>
              <a:srgbClr val="26FA3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D1E5C25-06C2-4B80-BA6A-261D1FA92E8B}"/>
              </a:ext>
            </a:extLst>
          </p:cNvPr>
          <p:cNvSpPr/>
          <p:nvPr/>
        </p:nvSpPr>
        <p:spPr>
          <a:xfrm>
            <a:off x="10881497" y="2924269"/>
            <a:ext cx="860847" cy="612648"/>
          </a:xfrm>
          <a:prstGeom prst="wedgeRoundRectCallout">
            <a:avLst>
              <a:gd name="adj1" fmla="val 36310"/>
              <a:gd name="adj2" fmla="val 846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 am </a:t>
            </a:r>
            <a:r>
              <a:rPr lang="es-PE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good</a:t>
            </a:r>
            <a:r>
              <a:rPr lang="es-PE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!</a:t>
            </a:r>
          </a:p>
        </p:txBody>
      </p:sp>
      <p:pic>
        <p:nvPicPr>
          <p:cNvPr id="8194" name="Picture 2" descr="Image result for bot image">
            <a:extLst>
              <a:ext uri="{FF2B5EF4-FFF2-40B4-BE49-F238E27FC236}">
                <a16:creationId xmlns:a16="http://schemas.microsoft.com/office/drawing/2014/main" id="{97A68112-6DC0-4C40-B605-D19E8B1E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r="17040"/>
          <a:stretch/>
        </p:blipFill>
        <p:spPr bwMode="auto">
          <a:xfrm>
            <a:off x="11343992" y="3463736"/>
            <a:ext cx="848008" cy="131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5A666-3A00-46FA-B149-D68449F057CF}"/>
              </a:ext>
            </a:extLst>
          </p:cNvPr>
          <p:cNvGrpSpPr/>
          <p:nvPr/>
        </p:nvGrpSpPr>
        <p:grpSpPr>
          <a:xfrm>
            <a:off x="9012716" y="425254"/>
            <a:ext cx="2550344" cy="1196756"/>
            <a:chOff x="337815" y="5579010"/>
            <a:chExt cx="2550344" cy="1196756"/>
          </a:xfrm>
        </p:grpSpPr>
        <p:pic>
          <p:nvPicPr>
            <p:cNvPr id="22" name="Picture 2" descr="Image result for neural network icon">
              <a:extLst>
                <a:ext uri="{FF2B5EF4-FFF2-40B4-BE49-F238E27FC236}">
                  <a16:creationId xmlns:a16="http://schemas.microsoft.com/office/drawing/2014/main" id="{56376C31-EDF3-4C64-B4BD-EF06EAEB0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15" y="5579010"/>
              <a:ext cx="1196756" cy="1196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724F8-679B-4D88-8085-A8C64F975042}"/>
                </a:ext>
              </a:extLst>
            </p:cNvPr>
            <p:cNvSpPr txBox="1"/>
            <p:nvPr/>
          </p:nvSpPr>
          <p:spPr>
            <a:xfrm>
              <a:off x="1498035" y="5992722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rgbClr val="002060"/>
                  </a:solidFill>
                </a:rPr>
                <a:t>INFERENCE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65D197-AE45-41F4-B093-E255D5D7D065}"/>
              </a:ext>
            </a:extLst>
          </p:cNvPr>
          <p:cNvGrpSpPr/>
          <p:nvPr/>
        </p:nvGrpSpPr>
        <p:grpSpPr>
          <a:xfrm>
            <a:off x="520310" y="5691832"/>
            <a:ext cx="3989670" cy="768396"/>
            <a:chOff x="257223" y="5894523"/>
            <a:chExt cx="3989670" cy="7683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FD8C4C-B1F6-435E-A7EB-72152DBA7553}"/>
                </a:ext>
              </a:extLst>
            </p:cNvPr>
            <p:cNvSpPr txBox="1"/>
            <p:nvPr/>
          </p:nvSpPr>
          <p:spPr>
            <a:xfrm>
              <a:off x="1035758" y="5894523"/>
              <a:ext cx="3211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rgbClr val="002060"/>
                  </a:solidFill>
                </a:rPr>
                <a:t>Ésta es la configuración es </a:t>
              </a:r>
            </a:p>
            <a:p>
              <a:r>
                <a:rPr lang="es-PE" b="1" dirty="0">
                  <a:solidFill>
                    <a:srgbClr val="002060"/>
                  </a:solidFill>
                </a:rPr>
                <a:t>para </a:t>
              </a:r>
              <a:r>
                <a:rPr lang="es-PE" b="1" dirty="0">
                  <a:solidFill>
                    <a:srgbClr val="002060"/>
                  </a:solidFill>
                  <a:highlight>
                    <a:srgbClr val="00FF00"/>
                  </a:highlight>
                </a:rPr>
                <a:t>inferir</a:t>
              </a:r>
              <a:r>
                <a:rPr lang="es-PE" b="1" dirty="0">
                  <a:solidFill>
                    <a:srgbClr val="002060"/>
                  </a:solidFill>
                </a:rPr>
                <a:t> una respuesta</a:t>
              </a:r>
            </a:p>
          </p:txBody>
        </p:sp>
        <p:pic>
          <p:nvPicPr>
            <p:cNvPr id="8196" name="Picture 4" descr="Image result for warning icon">
              <a:extLst>
                <a:ext uri="{FF2B5EF4-FFF2-40B4-BE49-F238E27FC236}">
                  <a16:creationId xmlns:a16="http://schemas.microsoft.com/office/drawing/2014/main" id="{8FEC016A-AAE6-42F6-833A-A93A2A116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23" y="5894523"/>
              <a:ext cx="778535" cy="768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2C68739-323E-42DE-A667-51B060231789}"/>
              </a:ext>
            </a:extLst>
          </p:cNvPr>
          <p:cNvSpPr/>
          <p:nvPr/>
        </p:nvSpPr>
        <p:spPr>
          <a:xfrm>
            <a:off x="4799310" y="5610982"/>
            <a:ext cx="1601489" cy="64633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Training?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056E85-4C71-4EB7-88E7-1698F86D1BDB}"/>
              </a:ext>
            </a:extLst>
          </p:cNvPr>
          <p:cNvSpPr txBox="1"/>
          <p:nvPr/>
        </p:nvSpPr>
        <p:spPr>
          <a:xfrm>
            <a:off x="6587125" y="5610982"/>
            <a:ext cx="3063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rgbClr val="002060"/>
                </a:solidFill>
              </a:rPr>
              <a:t>Para </a:t>
            </a:r>
            <a:r>
              <a:rPr lang="es-PE" sz="1600" b="1" dirty="0">
                <a:solidFill>
                  <a:srgbClr val="002060"/>
                </a:solidFill>
                <a:highlight>
                  <a:srgbClr val="00FF00"/>
                </a:highlight>
              </a:rPr>
              <a:t>entrenar</a:t>
            </a:r>
            <a:r>
              <a:rPr lang="es-PE" sz="1600" b="1" dirty="0">
                <a:solidFill>
                  <a:srgbClr val="002060"/>
                </a:solidFill>
              </a:rPr>
              <a:t> reemplazamos las </a:t>
            </a:r>
            <a:r>
              <a:rPr lang="es-PE" sz="1600" b="1" dirty="0">
                <a:solidFill>
                  <a:srgbClr val="002060"/>
                </a:solidFill>
                <a:highlight>
                  <a:srgbClr val="00FFFF"/>
                </a:highlight>
              </a:rPr>
              <a:t>palabras inferidas </a:t>
            </a:r>
            <a:r>
              <a:rPr lang="es-PE" sz="1600" b="1" dirty="0">
                <a:solidFill>
                  <a:srgbClr val="002060"/>
                </a:solidFill>
              </a:rPr>
              <a:t>por las que son </a:t>
            </a:r>
            <a:r>
              <a:rPr lang="es-PE" sz="1600" b="1" dirty="0">
                <a:solidFill>
                  <a:srgbClr val="002060"/>
                </a:solidFill>
                <a:highlight>
                  <a:srgbClr val="00FFFF"/>
                </a:highlight>
              </a:rPr>
              <a:t>correctas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65225A-9A18-41CB-A1AA-66D787F6A2F8}"/>
              </a:ext>
            </a:extLst>
          </p:cNvPr>
          <p:cNvSpPr/>
          <p:nvPr/>
        </p:nvSpPr>
        <p:spPr>
          <a:xfrm>
            <a:off x="9721530" y="2990073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29394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5E56B-ECB6-49E8-9A77-7E7379C55758}"/>
              </a:ext>
            </a:extLst>
          </p:cNvPr>
          <p:cNvSpPr txBox="1"/>
          <p:nvPr/>
        </p:nvSpPr>
        <p:spPr>
          <a:xfrm>
            <a:off x="602334" y="443621"/>
            <a:ext cx="3635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Error </a:t>
            </a:r>
            <a:r>
              <a:rPr lang="es-PE" sz="54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rate</a:t>
            </a:r>
            <a:r>
              <a:rPr lang="es-P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A7A2-6B3B-4BF4-A888-0528D1A2149B}"/>
              </a:ext>
            </a:extLst>
          </p:cNvPr>
          <p:cNvSpPr txBox="1"/>
          <p:nvPr/>
        </p:nvSpPr>
        <p:spPr>
          <a:xfrm>
            <a:off x="602333" y="1683945"/>
            <a:ext cx="4621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002060"/>
                </a:solidFill>
              </a:rPr>
              <a:t>Optimizaciones de reducción de error: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002060"/>
                </a:solidFill>
              </a:rPr>
              <a:t>Red Neuronal </a:t>
            </a:r>
            <a:r>
              <a:rPr lang="es-PE" dirty="0">
                <a:solidFill>
                  <a:srgbClr val="002060"/>
                </a:solidFill>
                <a:sym typeface="Wingdings" panose="05000000000000000000" pitchFamily="2" charset="2"/>
              </a:rPr>
              <a:t> Funciones Anidadas</a:t>
            </a:r>
            <a:endParaRPr lang="es-PE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>
                <a:solidFill>
                  <a:srgbClr val="002060"/>
                </a:solidFill>
              </a:rPr>
              <a:t>Backpropagation</a:t>
            </a:r>
            <a:r>
              <a:rPr lang="es-PE" dirty="0">
                <a:solidFill>
                  <a:srgbClr val="002060"/>
                </a:solidFill>
              </a:rPr>
              <a:t>:</a:t>
            </a:r>
          </a:p>
          <a:p>
            <a:r>
              <a:rPr lang="es-PE" dirty="0">
                <a:solidFill>
                  <a:srgbClr val="002060"/>
                </a:solidFill>
              </a:rPr>
              <a:t>	(</a:t>
            </a:r>
            <a:r>
              <a:rPr lang="es-PE" dirty="0" err="1">
                <a:solidFill>
                  <a:srgbClr val="002060"/>
                </a:solidFill>
              </a:rPr>
              <a:t>gradient</a:t>
            </a:r>
            <a:r>
              <a:rPr lang="es-PE" dirty="0">
                <a:solidFill>
                  <a:srgbClr val="002060"/>
                </a:solidFill>
              </a:rPr>
              <a:t> </a:t>
            </a:r>
            <a:r>
              <a:rPr lang="es-PE" dirty="0" err="1">
                <a:solidFill>
                  <a:srgbClr val="002060"/>
                </a:solidFill>
              </a:rPr>
              <a:t>descent</a:t>
            </a:r>
            <a:r>
              <a:rPr lang="es-PE" dirty="0">
                <a:solidFill>
                  <a:srgbClr val="002060"/>
                </a:solidFill>
              </a:rPr>
              <a:t> – </a:t>
            </a:r>
            <a:r>
              <a:rPr lang="es-PE" dirty="0" err="1">
                <a:solidFill>
                  <a:srgbClr val="002060"/>
                </a:solidFill>
              </a:rPr>
              <a:t>Chain</a:t>
            </a:r>
            <a:r>
              <a:rPr lang="es-PE" dirty="0">
                <a:solidFill>
                  <a:srgbClr val="002060"/>
                </a:solidFill>
              </a:rPr>
              <a:t> Rules)</a:t>
            </a:r>
          </a:p>
          <a:p>
            <a:endParaRPr lang="es-PE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758C3-FF1E-4ADB-BD6A-0E7CD7CA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24" y="783125"/>
            <a:ext cx="4932149" cy="1801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AEA76-599A-4C55-B5F6-3C2B11B53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4" t="16765" r="30718" b="18944"/>
          <a:stretch/>
        </p:blipFill>
        <p:spPr>
          <a:xfrm>
            <a:off x="5812324" y="2706864"/>
            <a:ext cx="4928288" cy="2888178"/>
          </a:xfrm>
          <a:prstGeom prst="rect">
            <a:avLst/>
          </a:prstGeom>
        </p:spPr>
      </p:pic>
      <p:pic>
        <p:nvPicPr>
          <p:cNvPr id="11" name="Picture 6" descr="Image result for deep learning">
            <a:extLst>
              <a:ext uri="{FF2B5EF4-FFF2-40B4-BE49-F238E27FC236}">
                <a16:creationId xmlns:a16="http://schemas.microsoft.com/office/drawing/2014/main" id="{B309F4D4-1DCA-4471-9F84-A64DCF21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2" y="3099573"/>
            <a:ext cx="4578181" cy="22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0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0C0F63-5BFB-4486-AFD3-B9FE8A44F9EA}"/>
              </a:ext>
            </a:extLst>
          </p:cNvPr>
          <p:cNvSpPr/>
          <p:nvPr/>
        </p:nvSpPr>
        <p:spPr>
          <a:xfrm>
            <a:off x="3256388" y="3513981"/>
            <a:ext cx="5663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 err="1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Problem</a:t>
            </a:r>
            <a:r>
              <a:rPr lang="es-PE" sz="2800" b="1" dirty="0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 </a:t>
            </a:r>
            <a:r>
              <a:rPr lang="es-PE" sz="2800" b="1" dirty="0" err="1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of</a:t>
            </a:r>
            <a:r>
              <a:rPr lang="es-PE" sz="2800" b="1" dirty="0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 Long-</a:t>
            </a:r>
            <a:r>
              <a:rPr lang="es-PE" sz="2800" b="1" dirty="0" err="1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Term</a:t>
            </a:r>
            <a:r>
              <a:rPr lang="es-PE" sz="2800" b="1" dirty="0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 </a:t>
            </a:r>
            <a:r>
              <a:rPr lang="es-PE" sz="2800" b="1" dirty="0" err="1">
                <a:solidFill>
                  <a:srgbClr val="333333"/>
                </a:solidFill>
                <a:highlight>
                  <a:srgbClr val="00FFFF"/>
                </a:highlight>
                <a:latin typeface="CMS"/>
              </a:rPr>
              <a:t>Dependencies</a:t>
            </a:r>
            <a:endParaRPr lang="es-PE" sz="2800" b="1" i="0" dirty="0">
              <a:solidFill>
                <a:srgbClr val="333333"/>
              </a:solidFill>
              <a:effectLst/>
              <a:highlight>
                <a:srgbClr val="00FFFF"/>
              </a:highlight>
              <a:latin typeface="C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CFC45-345F-457E-AD3E-2FE8D444EA22}"/>
              </a:ext>
            </a:extLst>
          </p:cNvPr>
          <p:cNvSpPr txBox="1"/>
          <p:nvPr/>
        </p:nvSpPr>
        <p:spPr>
          <a:xfrm>
            <a:off x="217274" y="235392"/>
            <a:ext cx="7013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PE" dirty="0"/>
              <a:t>¿Podemos mejorar?</a:t>
            </a:r>
          </a:p>
        </p:txBody>
      </p:sp>
      <p:pic>
        <p:nvPicPr>
          <p:cNvPr id="6146" name="Picture 2" descr="https://colah.github.io/posts/2015-08-Understanding-LSTMs/img/RNN-shorttermdepdencies.png">
            <a:extLst>
              <a:ext uri="{FF2B5EF4-FFF2-40B4-BE49-F238E27FC236}">
                <a16:creationId xmlns:a16="http://schemas.microsoft.com/office/drawing/2014/main" id="{2E12CC36-62C1-4F17-93A6-5575FB0A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45" y="1158722"/>
            <a:ext cx="5516545" cy="25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ural networks struggle with long term dependencies.">
            <a:extLst>
              <a:ext uri="{FF2B5EF4-FFF2-40B4-BE49-F238E27FC236}">
                <a16:creationId xmlns:a16="http://schemas.microsoft.com/office/drawing/2014/main" id="{0A44EC15-1BE7-4AF5-B22B-36D2789A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01" y="3830628"/>
            <a:ext cx="7182998" cy="247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3CFC45-345F-457E-AD3E-2FE8D444EA22}"/>
              </a:ext>
            </a:extLst>
          </p:cNvPr>
          <p:cNvSpPr txBox="1"/>
          <p:nvPr/>
        </p:nvSpPr>
        <p:spPr>
          <a:xfrm>
            <a:off x="217274" y="235392"/>
            <a:ext cx="7013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PE" dirty="0"/>
              <a:t>¿Podemos mejorar?</a:t>
            </a:r>
          </a:p>
        </p:txBody>
      </p:sp>
      <p:pic>
        <p:nvPicPr>
          <p:cNvPr id="5" name="Picture 2" descr="A LSTM neural network.">
            <a:extLst>
              <a:ext uri="{FF2B5EF4-FFF2-40B4-BE49-F238E27FC236}">
                <a16:creationId xmlns:a16="http://schemas.microsoft.com/office/drawing/2014/main" id="{1FEAF92B-0765-4152-87C0-0667CB5E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667" y="2160735"/>
            <a:ext cx="7699892" cy="28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F4C5F00-6170-4F85-AE5D-5B3A09145EF7}"/>
              </a:ext>
            </a:extLst>
          </p:cNvPr>
          <p:cNvSpPr/>
          <p:nvPr/>
        </p:nvSpPr>
        <p:spPr>
          <a:xfrm>
            <a:off x="2801314" y="1385286"/>
            <a:ext cx="1685925" cy="419100"/>
          </a:xfrm>
          <a:prstGeom prst="round2Diag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LSTM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FE74C-1737-4CF7-AD7A-403F4304F820}"/>
              </a:ext>
            </a:extLst>
          </p:cNvPr>
          <p:cNvSpPr/>
          <p:nvPr/>
        </p:nvSpPr>
        <p:spPr>
          <a:xfrm>
            <a:off x="4858714" y="1352246"/>
            <a:ext cx="4594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MS"/>
              </a:rPr>
              <a:t>Long Short Term Memory networks</a:t>
            </a:r>
            <a:endParaRPr lang="es-P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5EDC2-49B2-45A3-854E-6CA97200907D}"/>
              </a:ext>
            </a:extLst>
          </p:cNvPr>
          <p:cNvSpPr/>
          <p:nvPr/>
        </p:nvSpPr>
        <p:spPr>
          <a:xfrm>
            <a:off x="3044800" y="56680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The LSTM does have the ability to remove or add information to the cell state, carefully regulated by structures called gates.</a:t>
            </a:r>
            <a:endParaRPr lang="es-PE" dirty="0"/>
          </a:p>
        </p:txBody>
      </p:sp>
      <p:pic>
        <p:nvPicPr>
          <p:cNvPr id="17410" name="Picture 2" descr="https://colah.github.io/posts/2015-08-Understanding-LSTMs/img/LSTM3-gate.png">
            <a:extLst>
              <a:ext uri="{FF2B5EF4-FFF2-40B4-BE49-F238E27FC236}">
                <a16:creationId xmlns:a16="http://schemas.microsoft.com/office/drawing/2014/main" id="{196FB837-0CCD-4C0A-8D93-0C9667F7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6" y="2144807"/>
            <a:ext cx="1396375" cy="17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29AE2-9619-4EE8-8394-2B5CD8336F44}"/>
              </a:ext>
            </a:extLst>
          </p:cNvPr>
          <p:cNvSpPr/>
          <p:nvPr/>
        </p:nvSpPr>
        <p:spPr>
          <a:xfrm>
            <a:off x="567500" y="3913734"/>
            <a:ext cx="17052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Composed out of a sigmoid neural net layer and a pointwise multiplication operation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122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3CFC45-345F-457E-AD3E-2FE8D444EA22}"/>
              </a:ext>
            </a:extLst>
          </p:cNvPr>
          <p:cNvSpPr txBox="1"/>
          <p:nvPr/>
        </p:nvSpPr>
        <p:spPr>
          <a:xfrm>
            <a:off x="217274" y="235392"/>
            <a:ext cx="7013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PE" dirty="0"/>
              <a:t>¿Podemos mejorar?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5924-5E6A-47ED-B8BA-DF8D7202BAEA}"/>
              </a:ext>
            </a:extLst>
          </p:cNvPr>
          <p:cNvGrpSpPr/>
          <p:nvPr/>
        </p:nvGrpSpPr>
        <p:grpSpPr>
          <a:xfrm>
            <a:off x="1014099" y="1495425"/>
            <a:ext cx="3413904" cy="1162050"/>
            <a:chOff x="2317134" y="1416989"/>
            <a:chExt cx="3413904" cy="11620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1C2F12B-C0DD-4BBA-9F40-0D54DAFB58CB}"/>
                </a:ext>
              </a:extLst>
            </p:cNvPr>
            <p:cNvSpPr/>
            <p:nvPr/>
          </p:nvSpPr>
          <p:spPr>
            <a:xfrm>
              <a:off x="4473738" y="1416989"/>
              <a:ext cx="1257300" cy="11620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seq2seq</a:t>
              </a:r>
            </a:p>
          </p:txBody>
        </p: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16A2BD77-595B-4555-A50C-D837932688E9}"/>
                </a:ext>
              </a:extLst>
            </p:cNvPr>
            <p:cNvSpPr/>
            <p:nvPr/>
          </p:nvSpPr>
          <p:spPr>
            <a:xfrm>
              <a:off x="2317134" y="2038350"/>
              <a:ext cx="2156604" cy="484632"/>
            </a:xfrm>
            <a:prstGeom prst="homePlate">
              <a:avLst/>
            </a:prstGeom>
            <a:solidFill>
              <a:srgbClr val="045C28"/>
            </a:solidFill>
            <a:ln w="28575">
              <a:solidFill>
                <a:srgbClr val="26FA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 err="1"/>
                <a:t>Domain</a:t>
              </a:r>
              <a:r>
                <a:rPr lang="es-PE" dirty="0"/>
                <a:t> </a:t>
              </a:r>
              <a:r>
                <a:rPr lang="es-PE" dirty="0" err="1"/>
                <a:t>Specific</a:t>
              </a:r>
              <a:endParaRPr lang="es-PE" dirty="0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B869F9E8-9EF8-4E81-9E05-CADD87B6B9FF}"/>
                </a:ext>
              </a:extLst>
            </p:cNvPr>
            <p:cNvSpPr/>
            <p:nvPr/>
          </p:nvSpPr>
          <p:spPr>
            <a:xfrm>
              <a:off x="2317134" y="1427657"/>
              <a:ext cx="2156604" cy="484632"/>
            </a:xfrm>
            <a:prstGeom prst="homePlate">
              <a:avLst/>
            </a:prstGeom>
            <a:solidFill>
              <a:srgbClr val="045C28"/>
            </a:solidFill>
            <a:ln w="28575">
              <a:solidFill>
                <a:srgbClr val="26FA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General </a:t>
              </a:r>
              <a:r>
                <a:rPr lang="es-PE" dirty="0" err="1"/>
                <a:t>Domain</a:t>
              </a:r>
              <a:endParaRPr lang="es-PE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CCE42-9F8D-4B80-968F-B6C7A22ABB28}"/>
              </a:ext>
            </a:extLst>
          </p:cNvPr>
          <p:cNvGrpSpPr/>
          <p:nvPr/>
        </p:nvGrpSpPr>
        <p:grpSpPr>
          <a:xfrm>
            <a:off x="6096942" y="4631438"/>
            <a:ext cx="1953953" cy="1533459"/>
            <a:chOff x="1680867" y="3173035"/>
            <a:chExt cx="1953953" cy="1533459"/>
          </a:xfrm>
        </p:grpSpPr>
        <p:pic>
          <p:nvPicPr>
            <p:cNvPr id="12" name="Picture 2" descr="Image result for neural network icon">
              <a:extLst>
                <a:ext uri="{FF2B5EF4-FFF2-40B4-BE49-F238E27FC236}">
                  <a16:creationId xmlns:a16="http://schemas.microsoft.com/office/drawing/2014/main" id="{D1C9D8EC-904F-44E6-8E16-71D195D16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466" y="3173035"/>
              <a:ext cx="1196756" cy="1196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0C549-AF06-4DE0-8107-204765E8C700}"/>
                </a:ext>
              </a:extLst>
            </p:cNvPr>
            <p:cNvSpPr/>
            <p:nvPr/>
          </p:nvSpPr>
          <p:spPr>
            <a:xfrm>
              <a:off x="1680867" y="4335019"/>
              <a:ext cx="1953953" cy="371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bg1"/>
                  </a:solidFill>
                </a:rPr>
                <a:t>GEN_seq2seq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03DDAA-736B-4F1C-944B-B780A2249F6F}"/>
              </a:ext>
            </a:extLst>
          </p:cNvPr>
          <p:cNvGrpSpPr/>
          <p:nvPr/>
        </p:nvGrpSpPr>
        <p:grpSpPr>
          <a:xfrm>
            <a:off x="8573441" y="4631438"/>
            <a:ext cx="1953953" cy="1533458"/>
            <a:chOff x="3884039" y="3173035"/>
            <a:chExt cx="1953953" cy="1533458"/>
          </a:xfrm>
        </p:grpSpPr>
        <p:pic>
          <p:nvPicPr>
            <p:cNvPr id="13" name="Picture 2" descr="Image result for neural network icon">
              <a:extLst>
                <a:ext uri="{FF2B5EF4-FFF2-40B4-BE49-F238E27FC236}">
                  <a16:creationId xmlns:a16="http://schemas.microsoft.com/office/drawing/2014/main" id="{7A163125-167E-45A4-A1B8-A1BFDB5E4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637" y="3173035"/>
              <a:ext cx="1196756" cy="1196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576EEF-6B82-4BF5-A316-23123EF6F3C2}"/>
                </a:ext>
              </a:extLst>
            </p:cNvPr>
            <p:cNvSpPr/>
            <p:nvPr/>
          </p:nvSpPr>
          <p:spPr>
            <a:xfrm>
              <a:off x="3884039" y="4335018"/>
              <a:ext cx="1953953" cy="371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bg1"/>
                  </a:solidFill>
                </a:rPr>
                <a:t>SPE_seq2seq_01</a:t>
              </a:r>
            </a:p>
          </p:txBody>
        </p:sp>
      </p:grpSp>
      <p:sp>
        <p:nvSpPr>
          <p:cNvPr id="19" name="Flowchart: Predefined Process 18">
            <a:extLst>
              <a:ext uri="{FF2B5EF4-FFF2-40B4-BE49-F238E27FC236}">
                <a16:creationId xmlns:a16="http://schemas.microsoft.com/office/drawing/2014/main" id="{0FAB07DA-229E-4AC0-81E5-50A911653053}"/>
              </a:ext>
            </a:extLst>
          </p:cNvPr>
          <p:cNvSpPr/>
          <p:nvPr/>
        </p:nvSpPr>
        <p:spPr>
          <a:xfrm>
            <a:off x="7073917" y="4031190"/>
            <a:ext cx="2476500" cy="371476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Sim(GEN, SPE)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B50A5E4-20E7-4BBC-B063-F47F36730B8D}"/>
              </a:ext>
            </a:extLst>
          </p:cNvPr>
          <p:cNvSpPr/>
          <p:nvPr/>
        </p:nvSpPr>
        <p:spPr>
          <a:xfrm>
            <a:off x="8069851" y="3174520"/>
            <a:ext cx="484632" cy="61264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B66E6D-4881-4CD7-BF09-E2A422787449}"/>
              </a:ext>
            </a:extLst>
          </p:cNvPr>
          <p:cNvGrpSpPr/>
          <p:nvPr/>
        </p:nvGrpSpPr>
        <p:grpSpPr>
          <a:xfrm>
            <a:off x="6990773" y="1846486"/>
            <a:ext cx="2559644" cy="1622850"/>
            <a:chOff x="6600531" y="1225125"/>
            <a:chExt cx="2559644" cy="1622850"/>
          </a:xfrm>
        </p:grpSpPr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AB4EF68C-A3DA-4AEB-9FCB-C8FA7473BEC5}"/>
                </a:ext>
              </a:extLst>
            </p:cNvPr>
            <p:cNvSpPr/>
            <p:nvPr/>
          </p:nvSpPr>
          <p:spPr>
            <a:xfrm>
              <a:off x="6600531" y="1225125"/>
              <a:ext cx="1953952" cy="612648"/>
            </a:xfrm>
            <a:prstGeom prst="wedgeRoundRectCallout">
              <a:avLst>
                <a:gd name="adj1" fmla="val 36310"/>
                <a:gd name="adj2" fmla="val 84666"/>
                <a:gd name="adj3" fmla="val 16667"/>
              </a:avLst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Do </a:t>
              </a:r>
              <a:r>
                <a:rPr lang="es-PE" sz="16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you</a:t>
              </a:r>
              <a:r>
                <a:rPr lang="es-PE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 </a:t>
              </a:r>
              <a:r>
                <a:rPr lang="es-PE" sz="16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even</a:t>
              </a:r>
              <a:r>
                <a:rPr lang="es-PE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 </a:t>
              </a:r>
              <a:r>
                <a:rPr lang="es-PE" sz="16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predict</a:t>
              </a:r>
              <a:r>
                <a:rPr lang="es-PE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 </a:t>
              </a:r>
              <a:r>
                <a:rPr lang="es-PE" sz="16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bro</a:t>
              </a:r>
              <a:r>
                <a:rPr lang="es-PE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?</a:t>
              </a:r>
            </a:p>
          </p:txBody>
        </p:sp>
        <p:pic>
          <p:nvPicPr>
            <p:cNvPr id="23" name="Picture 2" descr="Image result for bot image">
              <a:extLst>
                <a:ext uri="{FF2B5EF4-FFF2-40B4-BE49-F238E27FC236}">
                  <a16:creationId xmlns:a16="http://schemas.microsoft.com/office/drawing/2014/main" id="{CBAB76ED-6AFE-42E3-9B98-0EA77AD76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1" r="17040"/>
            <a:stretch/>
          </p:blipFill>
          <p:spPr bwMode="auto">
            <a:xfrm>
              <a:off x="8312167" y="1537703"/>
              <a:ext cx="848008" cy="1310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C5716FB-B47C-44DA-8A03-2D1103C04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92" y="1172555"/>
            <a:ext cx="71437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41E13-2C89-4BEE-9A2B-EA03B0C87ACB}"/>
              </a:ext>
            </a:extLst>
          </p:cNvPr>
          <p:cNvGrpSpPr/>
          <p:nvPr/>
        </p:nvGrpSpPr>
        <p:grpSpPr>
          <a:xfrm>
            <a:off x="2994502" y="2705725"/>
            <a:ext cx="6202995" cy="1446550"/>
            <a:chOff x="2630004" y="2705725"/>
            <a:chExt cx="6202995" cy="14465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32A6CD-3F8E-4302-8C09-C8699D15CE5B}"/>
                </a:ext>
              </a:extLst>
            </p:cNvPr>
            <p:cNvSpPr txBox="1"/>
            <p:nvPr/>
          </p:nvSpPr>
          <p:spPr>
            <a:xfrm>
              <a:off x="3359000" y="2705725"/>
              <a:ext cx="547399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8800" dirty="0" err="1">
                  <a:latin typeface="CMS"/>
                </a:rPr>
                <a:t>Evaluation</a:t>
              </a:r>
              <a:r>
                <a:rPr lang="es-PE" sz="8800" dirty="0">
                  <a:latin typeface="CMS"/>
                </a:rPr>
                <a:t>?</a:t>
              </a:r>
            </a:p>
          </p:txBody>
        </p:sp>
        <p:pic>
          <p:nvPicPr>
            <p:cNvPr id="16386" name="Picture 2" descr="Image result for evaluation icon">
              <a:extLst>
                <a:ext uri="{FF2B5EF4-FFF2-40B4-BE49-F238E27FC236}">
                  <a16:creationId xmlns:a16="http://schemas.microsoft.com/office/drawing/2014/main" id="{327B788F-B48B-4437-A8F7-4492BB0EE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004" y="3057525"/>
              <a:ext cx="66232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827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FFFFFF"/>
            </a:gs>
            <a:gs pos="84000">
              <a:srgbClr val="FFFFFF"/>
            </a:gs>
            <a:gs pos="100000">
              <a:srgbClr val="DCD3D3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thcomp.leeds.ac.uk/turing2012/Images/Aikon.png">
            <a:extLst>
              <a:ext uri="{FF2B5EF4-FFF2-40B4-BE49-F238E27FC236}">
                <a16:creationId xmlns:a16="http://schemas.microsoft.com/office/drawing/2014/main" id="{4DC04BEF-E16C-4A10-BE97-4F16C5FD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925" y="0"/>
            <a:ext cx="491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C0D6E-6243-48DC-A3B1-BB77FF851D53}"/>
              </a:ext>
            </a:extLst>
          </p:cNvPr>
          <p:cNvSpPr txBox="1"/>
          <p:nvPr/>
        </p:nvSpPr>
        <p:spPr>
          <a:xfrm>
            <a:off x="1212607" y="1484236"/>
            <a:ext cx="53024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5A3131"/>
                </a:solidFill>
                <a:latin typeface="Consolas" panose="020B0609020204030204" pitchFamily="49" charset="0"/>
                <a:cs typeface="Arabic Typesetting" panose="020B0604020202020204" pitchFamily="66" charset="-78"/>
              </a:defRPr>
            </a:lvl1pPr>
          </a:lstStyle>
          <a:p>
            <a:pPr algn="just"/>
            <a:r>
              <a:rPr lang="en-AU" dirty="0"/>
              <a:t>“</a:t>
            </a:r>
            <a:r>
              <a:rPr lang="es-PE" dirty="0"/>
              <a:t>A </a:t>
            </a:r>
            <a:r>
              <a:rPr lang="es-PE" dirty="0" err="1"/>
              <a:t>computer</a:t>
            </a:r>
            <a:r>
              <a:rPr lang="es-PE" dirty="0"/>
              <a:t> </a:t>
            </a:r>
            <a:r>
              <a:rPr lang="es-PE" dirty="0" err="1"/>
              <a:t>would</a:t>
            </a:r>
            <a:r>
              <a:rPr lang="es-PE" dirty="0"/>
              <a:t> </a:t>
            </a:r>
            <a:r>
              <a:rPr lang="es-PE" dirty="0" err="1"/>
              <a:t>deserve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be </a:t>
            </a:r>
            <a:r>
              <a:rPr lang="es-PE" dirty="0" err="1"/>
              <a:t>called</a:t>
            </a:r>
            <a:r>
              <a:rPr lang="es-PE" dirty="0"/>
              <a:t> </a:t>
            </a:r>
            <a:r>
              <a:rPr lang="es-PE" dirty="0" err="1"/>
              <a:t>intelligent</a:t>
            </a:r>
            <a:r>
              <a:rPr lang="es-PE" dirty="0"/>
              <a:t> </a:t>
            </a:r>
            <a:r>
              <a:rPr lang="es-PE" dirty="0" err="1"/>
              <a:t>if</a:t>
            </a:r>
            <a:r>
              <a:rPr lang="es-PE" dirty="0"/>
              <a:t> </a:t>
            </a:r>
            <a:r>
              <a:rPr lang="es-PE" dirty="0" err="1"/>
              <a:t>it</a:t>
            </a:r>
            <a:r>
              <a:rPr lang="es-PE" dirty="0"/>
              <a:t> </a:t>
            </a:r>
            <a:r>
              <a:rPr lang="es-PE" dirty="0" err="1"/>
              <a:t>could</a:t>
            </a:r>
            <a:r>
              <a:rPr lang="es-PE" dirty="0"/>
              <a:t> </a:t>
            </a:r>
            <a:r>
              <a:rPr lang="es-PE" dirty="0" err="1"/>
              <a:t>deceive</a:t>
            </a:r>
            <a:r>
              <a:rPr lang="es-PE" dirty="0"/>
              <a:t> a human </a:t>
            </a:r>
            <a:r>
              <a:rPr lang="es-PE" dirty="0" err="1"/>
              <a:t>into</a:t>
            </a:r>
            <a:r>
              <a:rPr lang="es-PE" dirty="0"/>
              <a:t> </a:t>
            </a:r>
            <a:r>
              <a:rPr lang="es-PE" dirty="0" err="1"/>
              <a:t>believing</a:t>
            </a:r>
            <a:r>
              <a:rPr lang="es-PE" dirty="0"/>
              <a:t> </a:t>
            </a:r>
            <a:r>
              <a:rPr lang="es-PE" dirty="0" err="1"/>
              <a:t>that</a:t>
            </a:r>
            <a:r>
              <a:rPr lang="es-PE" dirty="0"/>
              <a:t> </a:t>
            </a:r>
            <a:r>
              <a:rPr lang="es-PE" dirty="0" err="1"/>
              <a:t>it</a:t>
            </a:r>
            <a:r>
              <a:rPr lang="es-PE" dirty="0"/>
              <a:t> </a:t>
            </a:r>
            <a:r>
              <a:rPr lang="es-PE" dirty="0" err="1"/>
              <a:t>was</a:t>
            </a:r>
            <a:r>
              <a:rPr lang="es-PE" dirty="0"/>
              <a:t> human.”</a:t>
            </a:r>
          </a:p>
          <a:p>
            <a:pPr algn="just"/>
            <a:endParaRPr lang="en-AU" dirty="0"/>
          </a:p>
          <a:p>
            <a:pPr algn="just"/>
            <a:r>
              <a:rPr lang="en-AU" dirty="0"/>
              <a:t>A</a:t>
            </a:r>
            <a:r>
              <a:rPr lang="es-PE" dirty="0" err="1"/>
              <a:t>lan</a:t>
            </a:r>
            <a:r>
              <a:rPr lang="es-PE" dirty="0"/>
              <a:t> Turing</a:t>
            </a:r>
          </a:p>
        </p:txBody>
      </p:sp>
    </p:spTree>
    <p:extLst>
      <p:ext uri="{BB962C8B-B14F-4D97-AF65-F5344CB8AC3E}">
        <p14:creationId xmlns:p14="http://schemas.microsoft.com/office/powerpoint/2010/main" val="3062547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FFFFFF"/>
            </a:gs>
            <a:gs pos="84000">
              <a:srgbClr val="FFFFFF"/>
            </a:gs>
            <a:gs pos="100000">
              <a:srgbClr val="DCD3D3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thcomp.leeds.ac.uk/turing2012/Images/Aikon.png">
            <a:extLst>
              <a:ext uri="{FF2B5EF4-FFF2-40B4-BE49-F238E27FC236}">
                <a16:creationId xmlns:a16="http://schemas.microsoft.com/office/drawing/2014/main" id="{4DC04BEF-E16C-4A10-BE97-4F16C5FD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925" y="0"/>
            <a:ext cx="491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C0D6E-6243-48DC-A3B1-BB77FF851D53}"/>
              </a:ext>
            </a:extLst>
          </p:cNvPr>
          <p:cNvSpPr txBox="1"/>
          <p:nvPr/>
        </p:nvSpPr>
        <p:spPr>
          <a:xfrm>
            <a:off x="1212607" y="1484236"/>
            <a:ext cx="5302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5A3131"/>
                </a:solidFill>
                <a:latin typeface="Consolas" panose="020B0609020204030204" pitchFamily="49" charset="0"/>
                <a:cs typeface="Arabic Typesetting" panose="020B0604020202020204" pitchFamily="66" charset="-78"/>
              </a:defRPr>
            </a:lvl1pPr>
          </a:lstStyle>
          <a:p>
            <a:pPr algn="ctr"/>
            <a:r>
              <a:rPr lang="es-PE" sz="6000" dirty="0"/>
              <a:t>¿podemos mejorar?</a:t>
            </a:r>
          </a:p>
        </p:txBody>
      </p:sp>
    </p:spTree>
    <p:extLst>
      <p:ext uri="{BB962C8B-B14F-4D97-AF65-F5344CB8AC3E}">
        <p14:creationId xmlns:p14="http://schemas.microsoft.com/office/powerpoint/2010/main" val="305916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FFFFFF"/>
            </a:gs>
            <a:gs pos="84000">
              <a:srgbClr val="FFFFFF"/>
            </a:gs>
            <a:gs pos="100000">
              <a:srgbClr val="DCD3D3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thcomp.leeds.ac.uk/turing2012/Images/Aikon.png">
            <a:extLst>
              <a:ext uri="{FF2B5EF4-FFF2-40B4-BE49-F238E27FC236}">
                <a16:creationId xmlns:a16="http://schemas.microsoft.com/office/drawing/2014/main" id="{4DC04BEF-E16C-4A10-BE97-4F16C5FD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925" y="0"/>
            <a:ext cx="491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C0D6E-6243-48DC-A3B1-BB77FF851D53}"/>
              </a:ext>
            </a:extLst>
          </p:cNvPr>
          <p:cNvSpPr txBox="1"/>
          <p:nvPr/>
        </p:nvSpPr>
        <p:spPr>
          <a:xfrm>
            <a:off x="1212607" y="1484236"/>
            <a:ext cx="530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5A3131"/>
                </a:solidFill>
                <a:latin typeface="Consolas" panose="020B0609020204030204" pitchFamily="49" charset="0"/>
                <a:cs typeface="Arabic Typesetting" panose="020B0604020202020204" pitchFamily="66" charset="-78"/>
              </a:defRPr>
            </a:lvl1pPr>
          </a:lstStyle>
          <a:p>
            <a:pPr algn="ctr"/>
            <a:r>
              <a:rPr lang="es-PE" sz="6000" dirty="0"/>
              <a:t>Gracias…</a:t>
            </a:r>
          </a:p>
        </p:txBody>
      </p:sp>
    </p:spTree>
    <p:extLst>
      <p:ext uri="{BB962C8B-B14F-4D97-AF65-F5344CB8AC3E}">
        <p14:creationId xmlns:p14="http://schemas.microsoft.com/office/powerpoint/2010/main" val="7477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615C99-B4C4-41A0-A412-CF872293B80F}"/>
              </a:ext>
            </a:extLst>
          </p:cNvPr>
          <p:cNvSpPr txBox="1"/>
          <p:nvPr/>
        </p:nvSpPr>
        <p:spPr>
          <a:xfrm>
            <a:off x="768735" y="1767721"/>
            <a:ext cx="55935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“Un </a:t>
            </a:r>
            <a:r>
              <a:rPr lang="es-PE" sz="2000" b="1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chatbot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(también conocido como </a:t>
            </a:r>
            <a:r>
              <a:rPr lang="es-PE" sz="2000" b="1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talkbot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s-PE" sz="2000" b="1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chatterbot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s-PE" sz="20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Bot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s-PE" sz="20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IM </a:t>
            </a:r>
            <a:r>
              <a:rPr lang="es-PE" sz="2000" b="1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bot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s-PE" sz="20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Agente Interactivo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o </a:t>
            </a:r>
            <a:r>
              <a:rPr lang="es-PE" sz="20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Entidad Conversacional Artificial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) es un programa computacional que conduce una conversación vía métodos auditivos o textuales.</a:t>
            </a:r>
          </a:p>
          <a:p>
            <a:pPr algn="just"/>
            <a:endParaRPr lang="es-PE" sz="20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Los </a:t>
            </a:r>
            <a:r>
              <a:rPr lang="es-PE" sz="20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Chatbots</a:t>
            </a:r>
            <a:r>
              <a:rPr lang="es-PE" sz="20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son típicamente usados en sistemas de diálogo con varios propósitos prácticos incluyendo Marketing, Servicio al Cliente o Adquisición de Información.”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CAE44-D6BE-43F3-8F42-EEE330275D24}"/>
              </a:ext>
            </a:extLst>
          </p:cNvPr>
          <p:cNvSpPr txBox="1"/>
          <p:nvPr/>
        </p:nvSpPr>
        <p:spPr>
          <a:xfrm>
            <a:off x="466725" y="537517"/>
            <a:ext cx="6019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50037-D744-4427-905E-4CC9E260CAE4}"/>
              </a:ext>
            </a:extLst>
          </p:cNvPr>
          <p:cNvSpPr txBox="1"/>
          <p:nvPr/>
        </p:nvSpPr>
        <p:spPr>
          <a:xfrm>
            <a:off x="1225935" y="5669398"/>
            <a:ext cx="3290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https://en.wikipedia.org/wiki/Chatbot</a:t>
            </a:r>
          </a:p>
        </p:txBody>
      </p:sp>
      <p:pic>
        <p:nvPicPr>
          <p:cNvPr id="4104" name="Picture 8" descr="Image result for wikipedia icon png">
            <a:extLst>
              <a:ext uri="{FF2B5EF4-FFF2-40B4-BE49-F238E27FC236}">
                <a16:creationId xmlns:a16="http://schemas.microsoft.com/office/drawing/2014/main" id="{9C1933E1-DC5C-41A6-8331-D59326CF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5" y="55946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rvival guide party GIF by ADWEEK">
            <a:extLst>
              <a:ext uri="{FF2B5EF4-FFF2-40B4-BE49-F238E27FC236}">
                <a16:creationId xmlns:a16="http://schemas.microsoft.com/office/drawing/2014/main" id="{3AA98292-7EA8-49D2-9835-5FA359469C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65" y="1207730"/>
            <a:ext cx="5001568" cy="500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9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671297-CE3B-4EAA-9124-6ED708C487E8}"/>
              </a:ext>
            </a:extLst>
          </p:cNvPr>
          <p:cNvSpPr txBox="1"/>
          <p:nvPr/>
        </p:nvSpPr>
        <p:spPr>
          <a:xfrm>
            <a:off x="342900" y="495300"/>
            <a:ext cx="5928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/>
              <a:t>¿Qué </a:t>
            </a:r>
            <a:r>
              <a:rPr lang="es-PE" sz="5400" dirty="0" err="1"/>
              <a:t>Chatbots</a:t>
            </a:r>
            <a:r>
              <a:rPr lang="es-PE" sz="5400" dirty="0"/>
              <a:t> hice?</a:t>
            </a:r>
          </a:p>
        </p:txBody>
      </p:sp>
      <p:pic>
        <p:nvPicPr>
          <p:cNvPr id="17410" name="Picture 2" descr="No automatic alt text available.">
            <a:extLst>
              <a:ext uri="{FF2B5EF4-FFF2-40B4-BE49-F238E27FC236}">
                <a16:creationId xmlns:a16="http://schemas.microsoft.com/office/drawing/2014/main" id="{8813B8C2-D1F6-46E2-A7CD-85514396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0"/>
            <a:ext cx="3843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3B38BA-2957-4C71-BE70-EF01074B4481}"/>
              </a:ext>
            </a:extLst>
          </p:cNvPr>
          <p:cNvGrpSpPr/>
          <p:nvPr/>
        </p:nvGrpSpPr>
        <p:grpSpPr>
          <a:xfrm>
            <a:off x="669071" y="1987329"/>
            <a:ext cx="3174267" cy="3797290"/>
            <a:chOff x="388437" y="1913930"/>
            <a:chExt cx="3174267" cy="3797290"/>
          </a:xfrm>
        </p:grpSpPr>
        <p:pic>
          <p:nvPicPr>
            <p:cNvPr id="17414" name="Picture 6" descr="No automatic alt text available.">
              <a:extLst>
                <a:ext uri="{FF2B5EF4-FFF2-40B4-BE49-F238E27FC236}">
                  <a16:creationId xmlns:a16="http://schemas.microsoft.com/office/drawing/2014/main" id="{97374DEE-C84D-446A-A0D1-92C18073E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930" y="1913930"/>
              <a:ext cx="2289185" cy="228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1299B-5A98-4BE4-87C8-F551E43F4FDF}"/>
                </a:ext>
              </a:extLst>
            </p:cNvPr>
            <p:cNvSpPr txBox="1"/>
            <p:nvPr/>
          </p:nvSpPr>
          <p:spPr>
            <a:xfrm>
              <a:off x="388437" y="4203115"/>
              <a:ext cx="3174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>
                <a:defRPr sz="9600" b="1" spc="-30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innerShdw blurRad="114300">
                      <a:prstClr val="black"/>
                    </a:inn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defRPr>
              </a:lvl1pPr>
            </a:lstStyle>
            <a:p>
              <a:r>
                <a:rPr lang="es-PE" sz="3200" spc="0" dirty="0">
                  <a:solidFill>
                    <a:srgbClr val="FFC000"/>
                  </a:solidFill>
                </a:rPr>
                <a:t>@</a:t>
              </a:r>
              <a:r>
                <a:rPr lang="es-PE" sz="3200" spc="0" dirty="0" err="1">
                  <a:solidFill>
                    <a:srgbClr val="FFC000"/>
                  </a:solidFill>
                </a:rPr>
                <a:t>busbotsydney</a:t>
              </a:r>
              <a:endParaRPr lang="es-PE" sz="3200" spc="0" dirty="0">
                <a:solidFill>
                  <a:srgbClr val="FFC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E7DC97-F1D6-42FF-8ED0-03255F142FB4}"/>
                </a:ext>
              </a:extLst>
            </p:cNvPr>
            <p:cNvSpPr txBox="1"/>
            <p:nvPr/>
          </p:nvSpPr>
          <p:spPr>
            <a:xfrm>
              <a:off x="589122" y="4787890"/>
              <a:ext cx="27908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 chatbot to help you use Sydney’s buses and ferries easily</a:t>
              </a:r>
              <a:endParaRPr lang="es-PE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15" name="Picture 4" descr="Image result for facebook messenger logo png">
            <a:extLst>
              <a:ext uri="{FF2B5EF4-FFF2-40B4-BE49-F238E27FC236}">
                <a16:creationId xmlns:a16="http://schemas.microsoft.com/office/drawing/2014/main" id="{853F8149-7942-463C-8115-01C84E61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50" y="1529221"/>
            <a:ext cx="907945" cy="9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mongodb logo png">
            <a:extLst>
              <a:ext uri="{FF2B5EF4-FFF2-40B4-BE49-F238E27FC236}">
                <a16:creationId xmlns:a16="http://schemas.microsoft.com/office/drawing/2014/main" id="{A5805365-1C71-4275-9D1A-A5F0FEAF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948" y="4882438"/>
            <a:ext cx="3019349" cy="7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python logo png">
            <a:extLst>
              <a:ext uri="{FF2B5EF4-FFF2-40B4-BE49-F238E27FC236}">
                <a16:creationId xmlns:a16="http://schemas.microsoft.com/office/drawing/2014/main" id="{9965AF69-3006-4EF2-8119-4A2117383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2"/>
          <a:stretch/>
        </p:blipFill>
        <p:spPr bwMode="auto">
          <a:xfrm>
            <a:off x="4494948" y="2561710"/>
            <a:ext cx="3019348" cy="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02EC7C-4048-4F61-809A-90137F12B440}"/>
              </a:ext>
            </a:extLst>
          </p:cNvPr>
          <p:cNvGrpSpPr/>
          <p:nvPr/>
        </p:nvGrpSpPr>
        <p:grpSpPr>
          <a:xfrm>
            <a:off x="4473219" y="5795615"/>
            <a:ext cx="3062806" cy="282091"/>
            <a:chOff x="8498845" y="6052540"/>
            <a:chExt cx="3062806" cy="28209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7D9B30-0C26-4CBE-B593-D1A2EB12CEE3}"/>
                </a:ext>
              </a:extLst>
            </p:cNvPr>
            <p:cNvSpPr/>
            <p:nvPr/>
          </p:nvSpPr>
          <p:spPr>
            <a:xfrm>
              <a:off x="8498845" y="6052540"/>
              <a:ext cx="952459" cy="2820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err="1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Channel</a:t>
              </a:r>
              <a:endParaRPr lang="es-PE" sz="1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7588DF-0F45-4D1A-8B45-59FAF5710109}"/>
                </a:ext>
              </a:extLst>
            </p:cNvPr>
            <p:cNvSpPr/>
            <p:nvPr/>
          </p:nvSpPr>
          <p:spPr>
            <a:xfrm>
              <a:off x="9554019" y="6052540"/>
              <a:ext cx="952459" cy="282091"/>
            </a:xfrm>
            <a:prstGeom prst="roundRect">
              <a:avLst/>
            </a:prstGeom>
            <a:solidFill>
              <a:srgbClr val="063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PE" sz="1200" b="1" dirty="0" err="1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Own</a:t>
              </a:r>
              <a:r>
                <a:rPr lang="es-PE" sz="1200" b="1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 </a:t>
              </a:r>
              <a:r>
                <a:rPr lang="es-PE" sz="1200" b="1" dirty="0" err="1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Logic</a:t>
              </a:r>
              <a:endParaRPr lang="es-PE" sz="1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DEADA6-CF56-4CBC-9403-6B501D79D076}"/>
                </a:ext>
              </a:extLst>
            </p:cNvPr>
            <p:cNvSpPr/>
            <p:nvPr/>
          </p:nvSpPr>
          <p:spPr>
            <a:xfrm>
              <a:off x="10609192" y="6052540"/>
              <a:ext cx="952459" cy="2820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s-PE" sz="1200" b="1" dirty="0">
                  <a:solidFill>
                    <a:prstClr val="white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AI </a:t>
              </a:r>
              <a:r>
                <a:rPr lang="es-PE" sz="1200" b="1" dirty="0" err="1">
                  <a:solidFill>
                    <a:prstClr val="white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Engine</a:t>
              </a:r>
              <a:endParaRPr lang="es-PE" sz="1200" b="1" dirty="0">
                <a:solidFill>
                  <a:prstClr val="white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22" name="Picture 4" descr="Image result for api.ai logo">
            <a:extLst>
              <a:ext uri="{FF2B5EF4-FFF2-40B4-BE49-F238E27FC236}">
                <a16:creationId xmlns:a16="http://schemas.microsoft.com/office/drawing/2014/main" id="{50AE37E0-89C3-4DFE-9578-766E36746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95" b="30401"/>
          <a:stretch/>
        </p:blipFill>
        <p:spPr bwMode="auto">
          <a:xfrm>
            <a:off x="4621767" y="3640412"/>
            <a:ext cx="2765710" cy="1125752"/>
          </a:xfrm>
          <a:prstGeom prst="rect">
            <a:avLst/>
          </a:prstGeom>
          <a:noFill/>
          <a:effectLst>
            <a:glow rad="25400">
              <a:schemeClr val="bg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4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generated with high confidence">
            <a:extLst>
              <a:ext uri="{FF2B5EF4-FFF2-40B4-BE49-F238E27FC236}">
                <a16:creationId xmlns:a16="http://schemas.microsoft.com/office/drawing/2014/main" id="{E2ED089D-9C00-4262-B4EA-866E8E435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04C56335-41BE-4BCF-8B13-A3D9C7B08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 r="7187"/>
          <a:stretch/>
        </p:blipFill>
        <p:spPr bwMode="auto">
          <a:xfrm>
            <a:off x="9144001" y="0"/>
            <a:ext cx="3048000" cy="38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27B57-A709-4AD1-AE32-1C81750518F9}"/>
              </a:ext>
            </a:extLst>
          </p:cNvPr>
          <p:cNvSpPr txBox="1"/>
          <p:nvPr/>
        </p:nvSpPr>
        <p:spPr>
          <a:xfrm>
            <a:off x="9527895" y="4565844"/>
            <a:ext cx="2280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8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Sydney2017</a:t>
            </a:r>
          </a:p>
        </p:txBody>
      </p:sp>
    </p:spTree>
    <p:extLst>
      <p:ext uri="{BB962C8B-B14F-4D97-AF65-F5344CB8AC3E}">
        <p14:creationId xmlns:p14="http://schemas.microsoft.com/office/powerpoint/2010/main" val="391505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iphone frame">
            <a:extLst>
              <a:ext uri="{FF2B5EF4-FFF2-40B4-BE49-F238E27FC236}">
                <a16:creationId xmlns:a16="http://schemas.microsoft.com/office/drawing/2014/main" id="{00ED96E8-66D7-408C-96E8-F5C83F85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5948" r="27709" b="5846"/>
          <a:stretch/>
        </p:blipFill>
        <p:spPr bwMode="auto">
          <a:xfrm>
            <a:off x="8623473" y="163774"/>
            <a:ext cx="3334043" cy="65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zinkybot">
            <a:hlinkClick r:id="" action="ppaction://media"/>
            <a:extLst>
              <a:ext uri="{FF2B5EF4-FFF2-40B4-BE49-F238E27FC236}">
                <a16:creationId xmlns:a16="http://schemas.microsoft.com/office/drawing/2014/main" id="{1A93DC0F-7BA5-41DA-9B26-B153DC42D8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00" end="1942"/>
                </p14:media>
              </p:ext>
            </p:extLst>
          </p:nvPr>
        </p:nvPicPr>
        <p:blipFill rotWithShape="1">
          <a:blip r:embed="rId5"/>
          <a:srcRect l="2963" t="1435" r="4692" b="1641"/>
          <a:stretch>
            <a:fillRect/>
          </a:stretch>
        </p:blipFill>
        <p:spPr>
          <a:xfrm>
            <a:off x="8862625" y="886062"/>
            <a:ext cx="2883876" cy="50505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04A7D7-F958-4094-99A8-F95A4F51F4FB}"/>
              </a:ext>
            </a:extLst>
          </p:cNvPr>
          <p:cNvSpPr/>
          <p:nvPr/>
        </p:nvSpPr>
        <p:spPr>
          <a:xfrm>
            <a:off x="404927" y="1733727"/>
            <a:ext cx="40772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>
                <a:latin typeface="Segoe UI" panose="020B0502040204020203" pitchFamily="34" charset="0"/>
                <a:cs typeface="Segoe UI" panose="020B0502040204020203" pitchFamily="34" charset="0"/>
              </a:rPr>
              <a:t>Un asistente para la impresión fotográfica en eventos de marketing BTL y personales.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5A1689C-215E-453B-80B2-5E8A565D5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66" y="404169"/>
            <a:ext cx="1644010" cy="1180674"/>
          </a:xfrm>
          <a:prstGeom prst="rect">
            <a:avLst/>
          </a:prstGeom>
        </p:spPr>
      </p:pic>
      <p:pic>
        <p:nvPicPr>
          <p:cNvPr id="16" name="Picture 15" descr="A large stuffed teddy bear&#10;&#10;Description generated with high confidence">
            <a:extLst>
              <a:ext uri="{FF2B5EF4-FFF2-40B4-BE49-F238E27FC236}">
                <a16:creationId xmlns:a16="http://schemas.microsoft.com/office/drawing/2014/main" id="{66BB8DEB-165B-4210-90DE-6D51B225E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26" y="994506"/>
            <a:ext cx="3334043" cy="4354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CE04CF-29B8-47C8-88CA-950F21055F05}"/>
              </a:ext>
            </a:extLst>
          </p:cNvPr>
          <p:cNvSpPr txBox="1"/>
          <p:nvPr/>
        </p:nvSpPr>
        <p:spPr>
          <a:xfrm>
            <a:off x="1328170" y="4855156"/>
            <a:ext cx="2280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Microsoft YaHei UI Light" panose="020B0502040204020203" pitchFamily="34" charset="-122"/>
              </a:rPr>
              <a:t>AQP</a:t>
            </a:r>
          </a:p>
          <a:p>
            <a:pPr algn="ctr"/>
            <a:r>
              <a:rPr lang="es-PE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Microsoft YaHei UI Light" panose="020B0502040204020203" pitchFamily="34" charset="-122"/>
              </a:rPr>
              <a:t>2018</a:t>
            </a:r>
          </a:p>
        </p:txBody>
      </p:sp>
      <p:pic>
        <p:nvPicPr>
          <p:cNvPr id="1026" name="Picture 2" descr="Volcano on Apple iOS 11.2">
            <a:extLst>
              <a:ext uri="{FF2B5EF4-FFF2-40B4-BE49-F238E27FC236}">
                <a16:creationId xmlns:a16="http://schemas.microsoft.com/office/drawing/2014/main" id="{51AC474F-F57B-493B-A7F3-8A32CB73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8" y="5121066"/>
            <a:ext cx="815501" cy="81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Face on Apple iOS 11.2">
            <a:extLst>
              <a:ext uri="{FF2B5EF4-FFF2-40B4-BE49-F238E27FC236}">
                <a16:creationId xmlns:a16="http://schemas.microsoft.com/office/drawing/2014/main" id="{F421F94E-A578-404E-9EF1-831189C4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41" y="5100314"/>
            <a:ext cx="935517" cy="93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2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tuffed animal&#10;&#10;Description generated with high confidence">
            <a:extLst>
              <a:ext uri="{FF2B5EF4-FFF2-40B4-BE49-F238E27FC236}">
                <a16:creationId xmlns:a16="http://schemas.microsoft.com/office/drawing/2014/main" id="{B74F81C0-5B24-4503-885E-BC993F5F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9286" cy="6839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ABF87E-F927-4F00-99F2-4DFE8FADA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26" b="11897"/>
          <a:stretch/>
        </p:blipFill>
        <p:spPr>
          <a:xfrm>
            <a:off x="4853354" y="10986"/>
            <a:ext cx="3407185" cy="40686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8CC84C-BB85-4182-BA2A-26EB6C10F2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36" b="18802"/>
          <a:stretch/>
        </p:blipFill>
        <p:spPr>
          <a:xfrm>
            <a:off x="8272149" y="0"/>
            <a:ext cx="3919852" cy="4079632"/>
          </a:xfrm>
          <a:prstGeom prst="rect">
            <a:avLst/>
          </a:prstGeom>
        </p:spPr>
      </p:pic>
      <p:pic>
        <p:nvPicPr>
          <p:cNvPr id="27" name="Picture 26" descr="A group of people sitting at a table with a teddy bear&#10;&#10;Description generated with high confidence">
            <a:extLst>
              <a:ext uri="{FF2B5EF4-FFF2-40B4-BE49-F238E27FC236}">
                <a16:creationId xmlns:a16="http://schemas.microsoft.com/office/drawing/2014/main" id="{5F1F4941-7103-4654-9FB1-8F11518227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r="14346"/>
          <a:stretch/>
        </p:blipFill>
        <p:spPr>
          <a:xfrm>
            <a:off x="4869260" y="4104799"/>
            <a:ext cx="2471531" cy="2765416"/>
          </a:xfrm>
          <a:prstGeom prst="rect">
            <a:avLst/>
          </a:prstGeom>
        </p:spPr>
      </p:pic>
      <p:pic>
        <p:nvPicPr>
          <p:cNvPr id="29" name="Picture 28" descr="A picture containing indoor, person, table&#10;&#10;Description generated with high confidence">
            <a:extLst>
              <a:ext uri="{FF2B5EF4-FFF2-40B4-BE49-F238E27FC236}">
                <a16:creationId xmlns:a16="http://schemas.microsoft.com/office/drawing/2014/main" id="{E8175592-CC31-4146-8045-7332524966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7"/>
          <a:stretch/>
        </p:blipFill>
        <p:spPr>
          <a:xfrm>
            <a:off x="7362376" y="4096410"/>
            <a:ext cx="2471531" cy="2769504"/>
          </a:xfrm>
          <a:prstGeom prst="rect">
            <a:avLst/>
          </a:prstGeom>
        </p:spPr>
      </p:pic>
      <p:pic>
        <p:nvPicPr>
          <p:cNvPr id="4116" name="Picture 20" descr="Resultado de imagen para parque lambramani logo">
            <a:extLst>
              <a:ext uri="{FF2B5EF4-FFF2-40B4-BE49-F238E27FC236}">
                <a16:creationId xmlns:a16="http://schemas.microsoft.com/office/drawing/2014/main" id="{0A0139AC-444A-4B2F-BB92-E6D91157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6"/>
          <a:stretch/>
        </p:blipFill>
        <p:spPr bwMode="auto">
          <a:xfrm>
            <a:off x="10182838" y="4703559"/>
            <a:ext cx="1750152" cy="15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60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reegifmaker.me/video/15385459692226335.gif">
            <a:extLst>
              <a:ext uri="{FF2B5EF4-FFF2-40B4-BE49-F238E27FC236}">
                <a16:creationId xmlns:a16="http://schemas.microsoft.com/office/drawing/2014/main" id="{E7882279-6D49-4C1D-8446-19DB01A8A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BAFACF-1D71-4F59-B067-186105E45C7D}"/>
              </a:ext>
            </a:extLst>
          </p:cNvPr>
          <p:cNvSpPr txBox="1"/>
          <p:nvPr/>
        </p:nvSpPr>
        <p:spPr>
          <a:xfrm>
            <a:off x="1314450" y="2739509"/>
            <a:ext cx="3903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rgbClr val="200D00"/>
                </a:solidFill>
                <a:highlight>
                  <a:srgbClr val="EDEDED"/>
                </a:highlight>
                <a:latin typeface="Consolas" panose="020B0609020204030204" pitchFamily="49" charset="0"/>
              </a:rPr>
              <a:t>Gracias…</a:t>
            </a:r>
          </a:p>
        </p:txBody>
      </p:sp>
    </p:spTree>
    <p:extLst>
      <p:ext uri="{BB962C8B-B14F-4D97-AF65-F5344CB8AC3E}">
        <p14:creationId xmlns:p14="http://schemas.microsoft.com/office/powerpoint/2010/main" val="387974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1BD7EAF-8D6D-437D-906D-41B6648B21A1}"/>
              </a:ext>
            </a:extLst>
          </p:cNvPr>
          <p:cNvGrpSpPr/>
          <p:nvPr/>
        </p:nvGrpSpPr>
        <p:grpSpPr>
          <a:xfrm>
            <a:off x="1563043" y="968365"/>
            <a:ext cx="8950385" cy="3059401"/>
            <a:chOff x="1488965" y="1292214"/>
            <a:chExt cx="8950385" cy="3059401"/>
          </a:xfrm>
        </p:grpSpPr>
        <p:pic>
          <p:nvPicPr>
            <p:cNvPr id="5122" name="Picture 2" descr="https://scontent.flim5-4.fna.fbcdn.net/v/t1.0-1/p320x320/22046775_2071365206223352_7141369851897539499_n.png?oh=8bd7003d6b697d53bb16847eb6c0f2ac&amp;oe=5AA29269">
              <a:extLst>
                <a:ext uri="{FF2B5EF4-FFF2-40B4-BE49-F238E27FC236}">
                  <a16:creationId xmlns:a16="http://schemas.microsoft.com/office/drawing/2014/main" id="{CE443552-7168-45C3-9059-C80947A7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419" y="1292215"/>
              <a:ext cx="2289185" cy="228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No automatic alt text available.">
              <a:extLst>
                <a:ext uri="{FF2B5EF4-FFF2-40B4-BE49-F238E27FC236}">
                  <a16:creationId xmlns:a16="http://schemas.microsoft.com/office/drawing/2014/main" id="{776D1DBA-3BF7-4516-A411-86C79F49D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407" y="1292214"/>
              <a:ext cx="2289185" cy="228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27C01-5FA1-4553-BF40-DCB5F54C59A3}"/>
                </a:ext>
              </a:extLst>
            </p:cNvPr>
            <p:cNvSpPr txBox="1"/>
            <p:nvPr/>
          </p:nvSpPr>
          <p:spPr>
            <a:xfrm>
              <a:off x="1488965" y="3705281"/>
              <a:ext cx="21419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>
                <a:defRPr sz="9600" b="1" spc="-30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innerShdw blurRad="114300">
                      <a:prstClr val="black"/>
                    </a:inn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defRPr>
              </a:lvl1pPr>
            </a:lstStyle>
            <a:p>
              <a:r>
                <a:rPr lang="es-PE" sz="3600" dirty="0"/>
                <a:t>@poncho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3339FA-7794-4E72-A0CD-FF85AD11C0CB}"/>
                </a:ext>
              </a:extLst>
            </p:cNvPr>
            <p:cNvSpPr txBox="1"/>
            <p:nvPr/>
          </p:nvSpPr>
          <p:spPr>
            <a:xfrm>
              <a:off x="4464062" y="3705284"/>
              <a:ext cx="3105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>
                <a:defRPr sz="4400" b="1" spc="-30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innerShdw blurRad="114300">
                      <a:prstClr val="black"/>
                    </a:inn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defRPr>
              </a:lvl1pPr>
            </a:lstStyle>
            <a:p>
              <a:r>
                <a:rPr lang="es-PE" sz="3600" dirty="0"/>
                <a:t>@</a:t>
              </a:r>
              <a:r>
                <a:rPr lang="es-PE" sz="3600" dirty="0" err="1"/>
                <a:t>helloimjarvis</a:t>
              </a:r>
              <a:endParaRPr lang="es-PE" sz="3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1DCCEF-883A-43FD-89C7-990C22053BBC}"/>
                </a:ext>
              </a:extLst>
            </p:cNvPr>
            <p:cNvSpPr txBox="1"/>
            <p:nvPr/>
          </p:nvSpPr>
          <p:spPr>
            <a:xfrm>
              <a:off x="8124441" y="3705282"/>
              <a:ext cx="2308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>
                <a:defRPr sz="4400" b="1" spc="-30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innerShdw blurRad="114300">
                      <a:prstClr val="black"/>
                    </a:innerShdw>
                  </a:effectLst>
                  <a:latin typeface="Microsoft YaHei UI Light" panose="020B0502040204020203" pitchFamily="34" charset="-122"/>
                  <a:ea typeface="Microsoft YaHei UI Light" panose="020B0502040204020203" pitchFamily="34" charset="-122"/>
                </a:defRPr>
              </a:lvl1pPr>
            </a:lstStyle>
            <a:p>
              <a:r>
                <a:rPr lang="es-PE" sz="3600" dirty="0"/>
                <a:t>@</a:t>
              </a:r>
              <a:r>
                <a:rPr lang="es-PE" sz="3600" dirty="0" err="1"/>
                <a:t>botlistco</a:t>
              </a:r>
              <a:endParaRPr lang="es-PE" sz="3600" dirty="0"/>
            </a:p>
          </p:txBody>
        </p:sp>
        <p:pic>
          <p:nvPicPr>
            <p:cNvPr id="5130" name="Picture 10" descr="Image may contain: text">
              <a:extLst>
                <a:ext uri="{FF2B5EF4-FFF2-40B4-BE49-F238E27FC236}">
                  <a16:creationId xmlns:a16="http://schemas.microsoft.com/office/drawing/2014/main" id="{DE43BFA7-43EE-4F8C-85FA-A6520A2B1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66" y="1292214"/>
              <a:ext cx="2289184" cy="228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366167-B8C1-47DC-AE69-FE5BA84C43F4}"/>
              </a:ext>
            </a:extLst>
          </p:cNvPr>
          <p:cNvGrpSpPr/>
          <p:nvPr/>
        </p:nvGrpSpPr>
        <p:grpSpPr>
          <a:xfrm>
            <a:off x="2156091" y="4900710"/>
            <a:ext cx="8027969" cy="988925"/>
            <a:chOff x="2724813" y="4900710"/>
            <a:chExt cx="8027969" cy="988925"/>
          </a:xfrm>
        </p:grpSpPr>
        <p:pic>
          <p:nvPicPr>
            <p:cNvPr id="5132" name="Picture 12" descr="https://scontent.flim5-4.fna.fbcdn.net/v/t1.0-1/p320x320/12289622_10154246192721509_1897912583584847639_n.png?oh=7afd2f5999b9364a9f2f3096c6bc74cb&amp;oe=5AAB7E98">
              <a:extLst>
                <a:ext uri="{FF2B5EF4-FFF2-40B4-BE49-F238E27FC236}">
                  <a16:creationId xmlns:a16="http://schemas.microsoft.com/office/drawing/2014/main" id="{E3A3B8B1-4697-4ECB-B61F-91785E48A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485" y="4937136"/>
              <a:ext cx="952499" cy="952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https://botlist.co/system/BotList/Bot/logos/000/000/767/thumb/11221845_10153577034343463_7615505548754319145_n.jpg">
              <a:extLst>
                <a:ext uri="{FF2B5EF4-FFF2-40B4-BE49-F238E27FC236}">
                  <a16:creationId xmlns:a16="http://schemas.microsoft.com/office/drawing/2014/main" id="{4F2B59C8-ACA8-4AF2-9311-B4CC1AFE7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149" y="4900710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https://botlist.co/system/BotList/Bot/logos/000/003/600/thumb/Chicago-Bulls-chatbot.jpg">
              <a:extLst>
                <a:ext uri="{FF2B5EF4-FFF2-40B4-BE49-F238E27FC236}">
                  <a16:creationId xmlns:a16="http://schemas.microsoft.com/office/drawing/2014/main" id="{34D642D7-0C2F-4909-8AC2-5FE6877E8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813" y="4900710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https://botlist.co/system/BotList/Bot/logos/000/003/684/thumb/submission2505HrMx1T.png">
              <a:extLst>
                <a:ext uri="{FF2B5EF4-FFF2-40B4-BE49-F238E27FC236}">
                  <a16:creationId xmlns:a16="http://schemas.microsoft.com/office/drawing/2014/main" id="{9B7712EE-0821-49FF-80A4-10FC304DF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156" y="4900710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4" name="Picture 24" descr="https://botlist.co/system/BotList/Bot/logos/000/003/688/thumb/LEGO-chatbot.jpg">
              <a:extLst>
                <a:ext uri="{FF2B5EF4-FFF2-40B4-BE49-F238E27FC236}">
                  <a16:creationId xmlns:a16="http://schemas.microsoft.com/office/drawing/2014/main" id="{3CFC0925-9393-43B4-8CD6-EEFB1132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820" y="4900710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6" name="Picture 26" descr="https://scontent.flim5-4.fna.fbcdn.net/v/t1.0-1/p320x320/21430139_1439354039452161_7492806021988159798_n.png?oh=e1941d731093cb1b2a15821ff8b49aec&amp;oe=5A935B3B">
              <a:extLst>
                <a:ext uri="{FF2B5EF4-FFF2-40B4-BE49-F238E27FC236}">
                  <a16:creationId xmlns:a16="http://schemas.microsoft.com/office/drawing/2014/main" id="{C1D5A311-CDDC-4640-9600-8A4597BFA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492" y="4900710"/>
              <a:ext cx="916074" cy="91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F0D37D-9CAA-42D7-9576-9043C96D3F50}"/>
                </a:ext>
              </a:extLst>
            </p:cNvPr>
            <p:cNvSpPr txBox="1"/>
            <p:nvPr/>
          </p:nvSpPr>
          <p:spPr>
            <a:xfrm>
              <a:off x="9714227" y="5004804"/>
              <a:ext cx="10385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Y miles más…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36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7AC610-366B-43F2-BA10-1B137862458A}"/>
              </a:ext>
            </a:extLst>
          </p:cNvPr>
          <p:cNvSpPr/>
          <p:nvPr/>
        </p:nvSpPr>
        <p:spPr>
          <a:xfrm>
            <a:off x="1519236" y="6112620"/>
            <a:ext cx="9086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http://www.businessinsider.com/chatbot-market-stats-trends-size-ecosystem-research-2017-10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2AEB7-52F8-4A9D-9888-0F1728B72CCE}"/>
              </a:ext>
            </a:extLst>
          </p:cNvPr>
          <p:cNvSpPr txBox="1"/>
          <p:nvPr/>
        </p:nvSpPr>
        <p:spPr>
          <a:xfrm>
            <a:off x="342900" y="495300"/>
            <a:ext cx="6200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/>
              <a:t>¿Por qué un </a:t>
            </a:r>
            <a:r>
              <a:rPr lang="es-PE" sz="5400" dirty="0" err="1"/>
              <a:t>Chatbot</a:t>
            </a:r>
            <a:r>
              <a:rPr lang="es-PE" sz="5400" dirty="0"/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75D270-6A14-4772-B0D1-92839D0596E2}"/>
              </a:ext>
            </a:extLst>
          </p:cNvPr>
          <p:cNvSpPr/>
          <p:nvPr/>
        </p:nvSpPr>
        <p:spPr>
          <a:xfrm>
            <a:off x="447674" y="1791474"/>
            <a:ext cx="2143125" cy="1824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Chatbot Market Size to Reach $1.25 Billion by 2025</a:t>
            </a:r>
          </a:p>
          <a:p>
            <a:pPr algn="ctr"/>
            <a:r>
              <a:rPr lang="es-PE" sz="1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 (CAGR) </a:t>
            </a:r>
            <a:r>
              <a:rPr lang="es-PE" sz="1400" b="1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of</a:t>
            </a:r>
            <a:r>
              <a:rPr lang="es-PE" sz="1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24.3%</a:t>
            </a:r>
            <a:endParaRPr lang="es-PE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37CB8E-8E6A-4A07-B2DC-FD477B97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716" y="1991457"/>
            <a:ext cx="1443040" cy="42955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6C1991-7546-4454-837A-489D100DB14E}"/>
              </a:ext>
            </a:extLst>
          </p:cNvPr>
          <p:cNvSpPr/>
          <p:nvPr/>
        </p:nvSpPr>
        <p:spPr>
          <a:xfrm>
            <a:off x="3076574" y="2703835"/>
            <a:ext cx="2143125" cy="1824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Messaging Apps have surpassed Social Networks</a:t>
            </a:r>
            <a:endParaRPr lang="es-PE" sz="1400" dirty="0">
              <a:solidFill>
                <a:schemeClr val="accent5">
                  <a:lumMod val="20000"/>
                  <a:lumOff val="8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7172" name="Picture 4" descr="Image result for business insider logo png">
            <a:extLst>
              <a:ext uri="{FF2B5EF4-FFF2-40B4-BE49-F238E27FC236}">
                <a16:creationId xmlns:a16="http://schemas.microsoft.com/office/drawing/2014/main" id="{F006AE99-8D7A-4235-B0A2-5B2E9B76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89" y="2883441"/>
            <a:ext cx="1396061" cy="6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essaging Apps Social Networks">
            <a:extLst>
              <a:ext uri="{FF2B5EF4-FFF2-40B4-BE49-F238E27FC236}">
                <a16:creationId xmlns:a16="http://schemas.microsoft.com/office/drawing/2014/main" id="{7C54A3AC-D411-4585-BFAF-584DB2C1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720036"/>
            <a:ext cx="5430042" cy="40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business insider logo png">
            <a:extLst>
              <a:ext uri="{FF2B5EF4-FFF2-40B4-BE49-F238E27FC236}">
                <a16:creationId xmlns:a16="http://schemas.microsoft.com/office/drawing/2014/main" id="{81D8583C-2731-45DF-837C-9846AC04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9" y="6104073"/>
            <a:ext cx="848657" cy="38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699A-5F28-4D57-AF35-8C11613C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52476"/>
            <a:ext cx="5534024" cy="5048250"/>
          </a:xfrm>
        </p:spPr>
        <p:txBody>
          <a:bodyPr>
            <a:normAutofit fontScale="77500" lnSpcReduction="20000"/>
          </a:bodyPr>
          <a:lstStyle/>
          <a:p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Son </a:t>
            </a:r>
            <a:r>
              <a:rPr lang="es-PE" sz="3200" dirty="0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increíblemente cautivadores y simpáticos 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 conversaciones humanas gracias a </a:t>
            </a:r>
            <a:r>
              <a:rPr lang="es-PE" sz="3200" b="1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AI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 </a:t>
            </a:r>
            <a:r>
              <a:rPr lang="es-PE" sz="3200" b="1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Machine </a:t>
            </a:r>
            <a:r>
              <a:rPr lang="es-PE" sz="3200" b="1" dirty="0" err="1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.</a:t>
            </a:r>
          </a:p>
          <a:p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Poseen una </a:t>
            </a:r>
            <a:r>
              <a:rPr lang="es-PE" sz="3200" dirty="0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rápida adopción 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 </a:t>
            </a:r>
            <a:r>
              <a:rPr lang="es-PE" sz="3200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comparación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a </a:t>
            </a:r>
            <a:r>
              <a:rPr lang="es-PE" sz="3200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Apps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o </a:t>
            </a:r>
            <a:r>
              <a:rPr lang="es-PE" sz="3200" dirty="0" err="1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Websites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. </a:t>
            </a:r>
          </a:p>
          <a:p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El </a:t>
            </a:r>
            <a:r>
              <a:rPr lang="es-PE" sz="3200" dirty="0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Ecosistema </a:t>
            </a:r>
            <a:r>
              <a:rPr lang="es-PE" sz="3200" dirty="0" err="1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Chatbot</a:t>
            </a:r>
            <a:r>
              <a:rPr lang="es-PE" sz="3200" dirty="0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ya es robusto en US 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 se viene </a:t>
            </a:r>
            <a:r>
              <a:rPr lang="es-PE" sz="3200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extendiendo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s-PE" sz="3200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globalmente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. </a:t>
            </a:r>
          </a:p>
          <a:p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Pueden ser </a:t>
            </a:r>
            <a:r>
              <a:rPr lang="es-PE" sz="3200" dirty="0">
                <a:solidFill>
                  <a:srgbClr val="FFB62B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tan o más lucrativos </a:t>
            </a:r>
            <a:r>
              <a:rPr lang="es-PE" sz="3200" dirty="0">
                <a:solidFill>
                  <a:srgbClr val="1C51E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que las Apps </a:t>
            </a:r>
            <a:r>
              <a:rPr lang="es-P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para desarrolladores y nuevos emprendedores.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F1A5B-CD88-467E-964E-E0DDD7A95967}"/>
              </a:ext>
            </a:extLst>
          </p:cNvPr>
          <p:cNvSpPr/>
          <p:nvPr/>
        </p:nvSpPr>
        <p:spPr>
          <a:xfrm>
            <a:off x="1709735" y="6104073"/>
            <a:ext cx="4852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http://www.businessinsider.com/chatbot-market-stats-trends-size-ecosystem-research-2017-10</a:t>
            </a:r>
          </a:p>
        </p:txBody>
      </p:sp>
      <p:pic>
        <p:nvPicPr>
          <p:cNvPr id="6" name="Picture 4" descr="Image result for business insider logo png">
            <a:extLst>
              <a:ext uri="{FF2B5EF4-FFF2-40B4-BE49-F238E27FC236}">
                <a16:creationId xmlns:a16="http://schemas.microsoft.com/office/drawing/2014/main" id="{2C87DEA7-3B53-440D-8F26-B95F350A8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9" y="6104073"/>
            <a:ext cx="848657" cy="38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smiling robot">
            <a:extLst>
              <a:ext uri="{FF2B5EF4-FFF2-40B4-BE49-F238E27FC236}">
                <a16:creationId xmlns:a16="http://schemas.microsoft.com/office/drawing/2014/main" id="{B843FFF7-AF97-47C0-B886-E6B21223A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0"/>
          <a:stretch/>
        </p:blipFill>
        <p:spPr bwMode="auto">
          <a:xfrm>
            <a:off x="6904693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5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1EB2F56-D0BA-4981-A4C2-3ABEBBFA730D}"/>
              </a:ext>
            </a:extLst>
          </p:cNvPr>
          <p:cNvSpPr txBox="1"/>
          <p:nvPr/>
        </p:nvSpPr>
        <p:spPr>
          <a:xfrm>
            <a:off x="342900" y="495300"/>
            <a:ext cx="9319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es una solución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3299B46-5D9F-4E2D-B6D3-5D43D8CF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43" y="3591330"/>
            <a:ext cx="1107541" cy="1107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5F26AE3-E3B1-4F36-A580-60EB7004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79" y="3591329"/>
            <a:ext cx="1107541" cy="1107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38B31-5322-4BA1-ABC3-DDC4B317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861" y="3591330"/>
            <a:ext cx="1107541" cy="1107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" descr="Resultado de imagen para slack icon">
            <a:extLst>
              <a:ext uri="{FF2B5EF4-FFF2-40B4-BE49-F238E27FC236}">
                <a16:creationId xmlns:a16="http://schemas.microsoft.com/office/drawing/2014/main" id="{D4E22AB8-1789-492C-A6A2-3F9B4BB4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924" y="2831200"/>
            <a:ext cx="519212" cy="5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facebook messenger logo png">
            <a:extLst>
              <a:ext uri="{FF2B5EF4-FFF2-40B4-BE49-F238E27FC236}">
                <a16:creationId xmlns:a16="http://schemas.microsoft.com/office/drawing/2014/main" id="{DBC4C518-326C-44E8-81C1-03DE25F3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320" y="2136515"/>
            <a:ext cx="1011664" cy="102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sms icon">
            <a:extLst>
              <a:ext uri="{FF2B5EF4-FFF2-40B4-BE49-F238E27FC236}">
                <a16:creationId xmlns:a16="http://schemas.microsoft.com/office/drawing/2014/main" id="{00CCA44E-6BBF-4901-9A69-23550121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924" y="2036777"/>
            <a:ext cx="610178" cy="6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7E5DA978-08C7-4A34-BE89-434CD136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42" y="1992105"/>
            <a:ext cx="1358307" cy="135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C8A927-2926-487E-8DA7-CE6BE53AACA7}"/>
              </a:ext>
            </a:extLst>
          </p:cNvPr>
          <p:cNvSpPr/>
          <p:nvPr/>
        </p:nvSpPr>
        <p:spPr>
          <a:xfrm>
            <a:off x="2437443" y="4939787"/>
            <a:ext cx="346037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Zero </a:t>
            </a:r>
            <a:r>
              <a:rPr lang="es-PE" dirty="0" err="1"/>
              <a:t>programming</a:t>
            </a:r>
            <a:endParaRPr lang="es-PE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76686F-C235-434C-9B16-15F699CC2330}"/>
              </a:ext>
            </a:extLst>
          </p:cNvPr>
          <p:cNvGrpSpPr/>
          <p:nvPr/>
        </p:nvGrpSpPr>
        <p:grpSpPr>
          <a:xfrm>
            <a:off x="7090571" y="4808459"/>
            <a:ext cx="1045728" cy="1045728"/>
            <a:chOff x="918722" y="2458079"/>
            <a:chExt cx="1863485" cy="1863485"/>
          </a:xfrm>
        </p:grpSpPr>
        <p:pic>
          <p:nvPicPr>
            <p:cNvPr id="68" name="Picture 8" descr="Image result for wit.ai">
              <a:extLst>
                <a:ext uri="{FF2B5EF4-FFF2-40B4-BE49-F238E27FC236}">
                  <a16:creationId xmlns:a16="http://schemas.microsoft.com/office/drawing/2014/main" id="{D1CB2F3F-89F4-4DD9-96D3-D7ADE89DE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722" y="2458079"/>
              <a:ext cx="1863485" cy="1863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Image result for wit.ai">
              <a:extLst>
                <a:ext uri="{FF2B5EF4-FFF2-40B4-BE49-F238E27FC236}">
                  <a16:creationId xmlns:a16="http://schemas.microsoft.com/office/drawing/2014/main" id="{6FD64970-4073-4840-8DE5-ABAA5FE3B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339" y="3742105"/>
              <a:ext cx="1324222" cy="39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Picture 18" descr="Image result for logo dialogflow">
            <a:extLst>
              <a:ext uri="{FF2B5EF4-FFF2-40B4-BE49-F238E27FC236}">
                <a16:creationId xmlns:a16="http://schemas.microsoft.com/office/drawing/2014/main" id="{B7A583D5-B929-4A05-A8BB-CA5400C3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7197" y="3920183"/>
            <a:ext cx="1894014" cy="5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chatbot human icon">
            <a:extLst>
              <a:ext uri="{FF2B5EF4-FFF2-40B4-BE49-F238E27FC236}">
                <a16:creationId xmlns:a16="http://schemas.microsoft.com/office/drawing/2014/main" id="{86256282-E31D-4C3D-99BE-F97FB827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5443"/>
          <a:stretch/>
        </p:blipFill>
        <p:spPr bwMode="auto">
          <a:xfrm>
            <a:off x="7271817" y="2062492"/>
            <a:ext cx="1279394" cy="1161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5A59E85-CC3C-4A22-9CFE-E00AFB20B615}"/>
              </a:ext>
            </a:extLst>
          </p:cNvPr>
          <p:cNvSpPr txBox="1"/>
          <p:nvPr/>
        </p:nvSpPr>
        <p:spPr>
          <a:xfrm>
            <a:off x="6291255" y="2394203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BOT </a:t>
            </a:r>
          </a:p>
          <a:p>
            <a:pPr algn="r"/>
            <a:r>
              <a:rPr lang="en-AU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+ USER</a:t>
            </a:r>
            <a:endParaRPr lang="es-PE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73" name="Picture 2" descr="Google">
            <a:extLst>
              <a:ext uri="{FF2B5EF4-FFF2-40B4-BE49-F238E27FC236}">
                <a16:creationId xmlns:a16="http://schemas.microsoft.com/office/drawing/2014/main" id="{68AC0999-51FA-4C3D-980A-6CFBA8FD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55" y="4416340"/>
            <a:ext cx="652556" cy="2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facebook">
            <a:extLst>
              <a:ext uri="{FF2B5EF4-FFF2-40B4-BE49-F238E27FC236}">
                <a16:creationId xmlns:a16="http://schemas.microsoft.com/office/drawing/2014/main" id="{C7038413-585F-426A-BD08-960E1193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91" y="5524947"/>
            <a:ext cx="260818" cy="2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1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3C2B2A-5C1A-4FEC-8B4F-F61AC45AB956}"/>
              </a:ext>
            </a:extLst>
          </p:cNvPr>
          <p:cNvSpPr txBox="1"/>
          <p:nvPr/>
        </p:nvSpPr>
        <p:spPr>
          <a:xfrm>
            <a:off x="342900" y="495300"/>
            <a:ext cx="9319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es una solución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4DAA15-AF7E-4BAC-9FCC-B01BB4B42184}"/>
              </a:ext>
            </a:extLst>
          </p:cNvPr>
          <p:cNvSpPr/>
          <p:nvPr/>
        </p:nvSpPr>
        <p:spPr>
          <a:xfrm>
            <a:off x="1199938" y="3429000"/>
            <a:ext cx="2701188" cy="11990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Channel</a:t>
            </a:r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(s)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30C679-286F-4FCE-986E-B759E9E318A1}"/>
              </a:ext>
            </a:extLst>
          </p:cNvPr>
          <p:cNvSpPr/>
          <p:nvPr/>
        </p:nvSpPr>
        <p:spPr>
          <a:xfrm>
            <a:off x="4307017" y="3489339"/>
            <a:ext cx="2701188" cy="1078393"/>
          </a:xfrm>
          <a:prstGeom prst="roundRect">
            <a:avLst/>
          </a:prstGeom>
          <a:solidFill>
            <a:srgbClr val="063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Own</a:t>
            </a:r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s-PE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Logic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6C6B59-AEDC-44ED-89FB-A8446F6F55EF}"/>
              </a:ext>
            </a:extLst>
          </p:cNvPr>
          <p:cNvSpPr/>
          <p:nvPr/>
        </p:nvSpPr>
        <p:spPr>
          <a:xfrm>
            <a:off x="7503178" y="2958292"/>
            <a:ext cx="3041707" cy="92333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NLP </a:t>
            </a:r>
            <a:r>
              <a:rPr lang="es-PE" sz="28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Engine</a:t>
            </a:r>
            <a:endParaRPr lang="es-PE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D31595-158C-4ABD-8FEA-CF2669583BE1}"/>
              </a:ext>
            </a:extLst>
          </p:cNvPr>
          <p:cNvSpPr/>
          <p:nvPr/>
        </p:nvSpPr>
        <p:spPr>
          <a:xfrm>
            <a:off x="7503178" y="4161893"/>
            <a:ext cx="3041706" cy="91432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DB | Repo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6F2832-5A88-4599-8D80-806769BE0B3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901126" y="4028536"/>
            <a:ext cx="4058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E22710-DC96-4800-A012-72FC23CCAD0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008205" y="3419957"/>
            <a:ext cx="494973" cy="60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69B617-5888-4487-9B2E-E1FBA22CC82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7008205" y="4028536"/>
            <a:ext cx="494973" cy="59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odejs logo">
            <a:extLst>
              <a:ext uri="{FF2B5EF4-FFF2-40B4-BE49-F238E27FC236}">
                <a16:creationId xmlns:a16="http://schemas.microsoft.com/office/drawing/2014/main" id="{9D28C510-C82E-4E17-BEE0-A25E87E9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9256" y="4484645"/>
            <a:ext cx="927212" cy="104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6" descr="Image result for python logo">
            <a:extLst>
              <a:ext uri="{FF2B5EF4-FFF2-40B4-BE49-F238E27FC236}">
                <a16:creationId xmlns:a16="http://schemas.microsoft.com/office/drawing/2014/main" id="{F70C9339-E095-4151-B2A0-EFE427D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91" y="4487202"/>
            <a:ext cx="1045728" cy="104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3F8DBBF7-2C52-40E1-9DAD-1EEC8C03610C}"/>
              </a:ext>
            </a:extLst>
          </p:cNvPr>
          <p:cNvGrpSpPr/>
          <p:nvPr/>
        </p:nvGrpSpPr>
        <p:grpSpPr>
          <a:xfrm>
            <a:off x="9459262" y="1865295"/>
            <a:ext cx="1045728" cy="1045728"/>
            <a:chOff x="918722" y="2458079"/>
            <a:chExt cx="1863485" cy="1863485"/>
          </a:xfrm>
        </p:grpSpPr>
        <p:pic>
          <p:nvPicPr>
            <p:cNvPr id="2070" name="Picture 8" descr="Image result for wit.ai">
              <a:extLst>
                <a:ext uri="{FF2B5EF4-FFF2-40B4-BE49-F238E27FC236}">
                  <a16:creationId xmlns:a16="http://schemas.microsoft.com/office/drawing/2014/main" id="{A9B4E245-0988-427A-9BB3-BEB91F831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722" y="2458079"/>
              <a:ext cx="1863485" cy="1863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10" descr="Image result for wit.ai">
              <a:extLst>
                <a:ext uri="{FF2B5EF4-FFF2-40B4-BE49-F238E27FC236}">
                  <a16:creationId xmlns:a16="http://schemas.microsoft.com/office/drawing/2014/main" id="{01245EED-F708-456A-8AB8-EF3ED6020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339" y="3742105"/>
              <a:ext cx="1324222" cy="39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4B42FB8C-FDE7-45C5-82BF-C019E6A7B2D6}"/>
              </a:ext>
            </a:extLst>
          </p:cNvPr>
          <p:cNvGrpSpPr/>
          <p:nvPr/>
        </p:nvGrpSpPr>
        <p:grpSpPr>
          <a:xfrm>
            <a:off x="10641988" y="1826501"/>
            <a:ext cx="952247" cy="981754"/>
            <a:chOff x="10841636" y="2909471"/>
            <a:chExt cx="952247" cy="981754"/>
          </a:xfrm>
        </p:grpSpPr>
        <p:pic>
          <p:nvPicPr>
            <p:cNvPr id="2073" name="Picture 12" descr="Image result for logo lex amazon">
              <a:extLst>
                <a:ext uri="{FF2B5EF4-FFF2-40B4-BE49-F238E27FC236}">
                  <a16:creationId xmlns:a16="http://schemas.microsoft.com/office/drawing/2014/main" id="{DA6133C6-7DC8-4080-A7C3-DF008BF16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913" y="2909471"/>
              <a:ext cx="927212" cy="98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05820A78-0992-4CCB-9D96-DF09ACF85186}"/>
                </a:ext>
              </a:extLst>
            </p:cNvPr>
            <p:cNvSpPr txBox="1"/>
            <p:nvPr/>
          </p:nvSpPr>
          <p:spPr>
            <a:xfrm>
              <a:off x="10841636" y="3215682"/>
              <a:ext cx="952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ova Light" panose="020B0604020202020204" pitchFamily="34" charset="0"/>
                  <a:cs typeface="Aharoni" panose="02010803020104030203" pitchFamily="2" charset="-79"/>
                </a:rPr>
                <a:t>AWS Lex</a:t>
              </a:r>
              <a:endParaRPr lang="es-PE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Light" panose="020B0604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2767C8B9-5DD7-4D52-8299-039222CE4D63}"/>
              </a:ext>
            </a:extLst>
          </p:cNvPr>
          <p:cNvGrpSpPr/>
          <p:nvPr/>
        </p:nvGrpSpPr>
        <p:grpSpPr>
          <a:xfrm>
            <a:off x="10615604" y="2911023"/>
            <a:ext cx="1075487" cy="1002180"/>
            <a:chOff x="9401394" y="2916127"/>
            <a:chExt cx="1075487" cy="1002180"/>
          </a:xfrm>
        </p:grpSpPr>
        <p:pic>
          <p:nvPicPr>
            <p:cNvPr id="2076" name="Picture 14" descr="Image result for logo ibm watson">
              <a:extLst>
                <a:ext uri="{FF2B5EF4-FFF2-40B4-BE49-F238E27FC236}">
                  <a16:creationId xmlns:a16="http://schemas.microsoft.com/office/drawing/2014/main" id="{54B18786-F296-4235-A0E3-A3ECCB68D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394" y="2916127"/>
              <a:ext cx="1075487" cy="100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25D87D8E-F212-4D5D-BB19-508FFD92D71C}"/>
                </a:ext>
              </a:extLst>
            </p:cNvPr>
            <p:cNvSpPr txBox="1"/>
            <p:nvPr/>
          </p:nvSpPr>
          <p:spPr>
            <a:xfrm>
              <a:off x="9546817" y="3194884"/>
              <a:ext cx="837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IBM</a:t>
              </a:r>
            </a:p>
            <a:p>
              <a:pPr algn="ctr"/>
              <a:r>
                <a:rPr lang="en-AU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Watson</a:t>
              </a:r>
              <a:endParaRPr lang="es-P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80" name="Picture 18" descr="Image result for logo dialogflow">
            <a:extLst>
              <a:ext uri="{FF2B5EF4-FFF2-40B4-BE49-F238E27FC236}">
                <a16:creationId xmlns:a16="http://schemas.microsoft.com/office/drawing/2014/main" id="{380C09FC-9F6D-42F9-AD24-88E7E35A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9870" y="2300562"/>
            <a:ext cx="1894014" cy="5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sultado de imagen para slack icon">
            <a:extLst>
              <a:ext uri="{FF2B5EF4-FFF2-40B4-BE49-F238E27FC236}">
                <a16:creationId xmlns:a16="http://schemas.microsoft.com/office/drawing/2014/main" id="{E0778976-C68F-4C75-9927-8B1B8C00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683" y="2816088"/>
            <a:ext cx="519212" cy="5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Resultado de imagen para wechat icon">
            <a:extLst>
              <a:ext uri="{FF2B5EF4-FFF2-40B4-BE49-F238E27FC236}">
                <a16:creationId xmlns:a16="http://schemas.microsoft.com/office/drawing/2014/main" id="{4C6F97FF-FBC2-4537-8508-28EA047D4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469" y="2754415"/>
            <a:ext cx="610178" cy="6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facebook messenger logo png">
            <a:extLst>
              <a:ext uri="{FF2B5EF4-FFF2-40B4-BE49-F238E27FC236}">
                <a16:creationId xmlns:a16="http://schemas.microsoft.com/office/drawing/2014/main" id="{417A34B3-E5A1-48CC-9098-C4A0C3C1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145" y="2754415"/>
            <a:ext cx="575641" cy="5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761549-6319-4F8B-93C1-03B5842B62D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30" y="2754415"/>
            <a:ext cx="610178" cy="610178"/>
          </a:xfrm>
          <a:prstGeom prst="rect">
            <a:avLst/>
          </a:prstGeom>
        </p:spPr>
      </p:pic>
      <p:pic>
        <p:nvPicPr>
          <p:cNvPr id="32" name="Picture 8" descr="Image result for mongodb logo png">
            <a:extLst>
              <a:ext uri="{FF2B5EF4-FFF2-40B4-BE49-F238E27FC236}">
                <a16:creationId xmlns:a16="http://schemas.microsoft.com/office/drawing/2014/main" id="{3269D11F-CA91-4031-8EB3-E60B69CF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19" y="5131921"/>
            <a:ext cx="2063415" cy="5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8F386E-F4FF-40EC-A07A-E6C4A7B50C70}"/>
              </a:ext>
            </a:extLst>
          </p:cNvPr>
          <p:cNvGrpSpPr/>
          <p:nvPr/>
        </p:nvGrpSpPr>
        <p:grpSpPr>
          <a:xfrm>
            <a:off x="9650712" y="5007509"/>
            <a:ext cx="1196453" cy="1196453"/>
            <a:chOff x="10580368" y="4029846"/>
            <a:chExt cx="1196453" cy="1196453"/>
          </a:xfrm>
        </p:grpSpPr>
        <p:pic>
          <p:nvPicPr>
            <p:cNvPr id="33" name="Picture 16" descr="Resultado de imagen para dynamodb logo">
              <a:extLst>
                <a:ext uri="{FF2B5EF4-FFF2-40B4-BE49-F238E27FC236}">
                  <a16:creationId xmlns:a16="http://schemas.microsoft.com/office/drawing/2014/main" id="{BBFCC08B-1146-4F55-8DE6-0D5B3ED72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0368" y="4029846"/>
              <a:ext cx="1196453" cy="1196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78C6EE-976B-47B2-BD9D-ADB1DB3078EB}"/>
                </a:ext>
              </a:extLst>
            </p:cNvPr>
            <p:cNvSpPr txBox="1"/>
            <p:nvPr/>
          </p:nvSpPr>
          <p:spPr>
            <a:xfrm>
              <a:off x="10767063" y="4304906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ova Light" panose="020B060402020202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es-PE" sz="1400" dirty="0"/>
                <a:t>AWS</a:t>
              </a:r>
            </a:p>
            <a:p>
              <a:r>
                <a:rPr lang="es-PE" sz="1400" dirty="0" err="1"/>
                <a:t>Dynamo</a:t>
              </a:r>
              <a:endParaRPr lang="es-PE" sz="1400" dirty="0"/>
            </a:p>
          </p:txBody>
        </p:sp>
      </p:grpSp>
      <p:pic>
        <p:nvPicPr>
          <p:cNvPr id="3074" name="Picture 2" descr="Image result for sms icon">
            <a:extLst>
              <a:ext uri="{FF2B5EF4-FFF2-40B4-BE49-F238E27FC236}">
                <a16:creationId xmlns:a16="http://schemas.microsoft.com/office/drawing/2014/main" id="{9B881AA8-5CBC-45DF-A145-02C103C3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476" y="2743733"/>
            <a:ext cx="610178" cy="6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ssandra logo">
            <a:extLst>
              <a:ext uri="{FF2B5EF4-FFF2-40B4-BE49-F238E27FC236}">
                <a16:creationId xmlns:a16="http://schemas.microsoft.com/office/drawing/2014/main" id="{31C117C0-3478-4E5D-A008-45C9DB0F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133" y="4170465"/>
            <a:ext cx="974574" cy="974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BA1F09-B6F5-4795-BE55-D4A5A5B20B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8164" y="4671085"/>
            <a:ext cx="1381125" cy="124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Picture 2" descr="Image result for chatbot human icon">
            <a:extLst>
              <a:ext uri="{FF2B5EF4-FFF2-40B4-BE49-F238E27FC236}">
                <a16:creationId xmlns:a16="http://schemas.microsoft.com/office/drawing/2014/main" id="{BCA6C1CB-583B-48D7-B74E-67EB8263C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5443"/>
          <a:stretch/>
        </p:blipFill>
        <p:spPr bwMode="auto">
          <a:xfrm>
            <a:off x="1341555" y="1506661"/>
            <a:ext cx="1279394" cy="1161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E338CEA-D9DF-4F94-B61D-C32757AC5132}"/>
              </a:ext>
            </a:extLst>
          </p:cNvPr>
          <p:cNvGrpSpPr/>
          <p:nvPr/>
        </p:nvGrpSpPr>
        <p:grpSpPr>
          <a:xfrm>
            <a:off x="2688308" y="1511710"/>
            <a:ext cx="1212818" cy="1161982"/>
            <a:chOff x="5500627" y="1625900"/>
            <a:chExt cx="2051779" cy="1863485"/>
          </a:xfrm>
        </p:grpSpPr>
        <p:pic>
          <p:nvPicPr>
            <p:cNvPr id="37" name="Picture 2" descr="Image result for chatbot human icon">
              <a:extLst>
                <a:ext uri="{FF2B5EF4-FFF2-40B4-BE49-F238E27FC236}">
                  <a16:creationId xmlns:a16="http://schemas.microsoft.com/office/drawing/2014/main" id="{694EF867-4013-4D95-A27C-358D56BB20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1" r="15443"/>
            <a:stretch/>
          </p:blipFill>
          <p:spPr bwMode="auto">
            <a:xfrm>
              <a:off x="5500627" y="1625900"/>
              <a:ext cx="2051779" cy="18634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38" name="Picture 2" descr="Image result for chatbot human icon">
              <a:extLst>
                <a:ext uri="{FF2B5EF4-FFF2-40B4-BE49-F238E27FC236}">
                  <a16:creationId xmlns:a16="http://schemas.microsoft.com/office/drawing/2014/main" id="{9F7F17ED-D4F1-4A50-A044-93E7018B13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duotone>
                <a:srgbClr val="CF7133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41" t="55460" r="18768" b="7360"/>
            <a:stretch/>
          </p:blipFill>
          <p:spPr bwMode="auto">
            <a:xfrm>
              <a:off x="5703827" y="2151608"/>
              <a:ext cx="429678" cy="5502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6775A01-3D9C-42EF-A95B-739E5BC7ABE0}"/>
              </a:ext>
            </a:extLst>
          </p:cNvPr>
          <p:cNvSpPr txBox="1"/>
          <p:nvPr/>
        </p:nvSpPr>
        <p:spPr>
          <a:xfrm>
            <a:off x="476409" y="1838372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4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BOT </a:t>
            </a:r>
          </a:p>
          <a:p>
            <a:pPr algn="r"/>
            <a:r>
              <a:rPr lang="en-AU" sz="14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+ USER</a:t>
            </a:r>
            <a:endParaRPr lang="es-PE" sz="14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EFEAE9-E582-48D3-A35D-DC74458B6D67}"/>
              </a:ext>
            </a:extLst>
          </p:cNvPr>
          <p:cNvSpPr txBox="1"/>
          <p:nvPr/>
        </p:nvSpPr>
        <p:spPr>
          <a:xfrm>
            <a:off x="3968485" y="1921636"/>
            <a:ext cx="156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BOT + HUMAN</a:t>
            </a:r>
          </a:p>
          <a:p>
            <a:r>
              <a:rPr lang="en-AU" sz="14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+ USER</a:t>
            </a:r>
          </a:p>
        </p:txBody>
      </p:sp>
    </p:spTree>
    <p:extLst>
      <p:ext uri="{BB962C8B-B14F-4D97-AF65-F5344CB8AC3E}">
        <p14:creationId xmlns:p14="http://schemas.microsoft.com/office/powerpoint/2010/main" val="250179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2CA502-A831-4624-B569-EC6E52536010}"/>
              </a:ext>
            </a:extLst>
          </p:cNvPr>
          <p:cNvSpPr/>
          <p:nvPr/>
        </p:nvSpPr>
        <p:spPr>
          <a:xfrm>
            <a:off x="6091032" y="1564854"/>
            <a:ext cx="27682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Sin un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objetivo</a:t>
            </a:r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claro, la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conversación</a:t>
            </a:r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puede</a:t>
            </a:r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ser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</a:t>
            </a:r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cualquier</a:t>
            </a:r>
            <a:r>
              <a:rPr 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sz="2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dirección</a:t>
            </a:r>
            <a:endParaRPr lang="es-PE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B55292-4475-4FF4-97B3-FB97DF26BF8C}"/>
              </a:ext>
            </a:extLst>
          </p:cNvPr>
          <p:cNvSpPr txBox="1"/>
          <p:nvPr/>
        </p:nvSpPr>
        <p:spPr>
          <a:xfrm>
            <a:off x="342900" y="276004"/>
            <a:ext cx="6424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8800" b="1" spc="-3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es un </a:t>
            </a:r>
            <a:r>
              <a:rPr lang="es-PE" sz="5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es-PE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028" name="Picture 4" descr="https://cdn-images-1.medium.com/max/1600/1*r8rR34sfjX4zdM0tXOsvaQ.png">
            <a:extLst>
              <a:ext uri="{FF2B5EF4-FFF2-40B4-BE49-F238E27FC236}">
                <a16:creationId xmlns:a16="http://schemas.microsoft.com/office/drawing/2014/main" id="{C192E341-CB5C-4AA4-8392-31D4E8E8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21408"/>
            <a:ext cx="5042011" cy="4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9375D5-235D-41F9-9B91-5651E680C736}"/>
              </a:ext>
            </a:extLst>
          </p:cNvPr>
          <p:cNvSpPr/>
          <p:nvPr/>
        </p:nvSpPr>
        <p:spPr>
          <a:xfrm>
            <a:off x="931985" y="2287079"/>
            <a:ext cx="896815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2DFA00-1BB3-4679-8FF2-CFD0C9DEB802}"/>
              </a:ext>
            </a:extLst>
          </p:cNvPr>
          <p:cNvSpPr/>
          <p:nvPr/>
        </p:nvSpPr>
        <p:spPr>
          <a:xfrm>
            <a:off x="931985" y="3809371"/>
            <a:ext cx="896815" cy="70230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05F4B1-6896-407A-A3B0-D5138876320A}"/>
              </a:ext>
            </a:extLst>
          </p:cNvPr>
          <p:cNvSpPr/>
          <p:nvPr/>
        </p:nvSpPr>
        <p:spPr>
          <a:xfrm>
            <a:off x="9053741" y="1564854"/>
            <a:ext cx="27953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 un objetivo claro y bien definido para la conversación.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5769F-61A4-48C4-8949-328E7303189B}"/>
              </a:ext>
            </a:extLst>
          </p:cNvPr>
          <p:cNvGrpSpPr/>
          <p:nvPr/>
        </p:nvGrpSpPr>
        <p:grpSpPr>
          <a:xfrm>
            <a:off x="6063464" y="977005"/>
            <a:ext cx="2799875" cy="5539764"/>
            <a:chOff x="6063464" y="808813"/>
            <a:chExt cx="2799875" cy="5539764"/>
          </a:xfrm>
        </p:grpSpPr>
        <p:pic>
          <p:nvPicPr>
            <p:cNvPr id="1034" name="Picture 10" descr="Image result for replika.ai">
              <a:extLst>
                <a:ext uri="{FF2B5EF4-FFF2-40B4-BE49-F238E27FC236}">
                  <a16:creationId xmlns:a16="http://schemas.microsoft.com/office/drawing/2014/main" id="{6D43887D-0487-4136-9397-FDC911A7E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464" y="1401558"/>
              <a:ext cx="2799875" cy="494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scontent.flim1-1.fna.fbcdn.net/v/t1.0-1/22195693_1398090753621443_2401321315889127802_n.png?_nc_cat=102&amp;_nc_eui2=AeHTmROhZMyfWFtTkZVPOC_OLk3BBG7Wy5LuMs0O38H_ZMLsx1yjuz8Opa6iFUr1Fk3ikCuQTBU16W00rLUJy4YEvp7HlI4YP9aGafyEdhbhog&amp;oh=14daa6f330392e9acc423ecb65027864&amp;oe=5C4D4B7F">
              <a:extLst>
                <a:ext uri="{FF2B5EF4-FFF2-40B4-BE49-F238E27FC236}">
                  <a16:creationId xmlns:a16="http://schemas.microsoft.com/office/drawing/2014/main" id="{701DB1CC-B9EE-4F47-82F4-33E896F0A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247" y="808813"/>
              <a:ext cx="496023" cy="505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3" name="TextBox 5122">
              <a:extLst>
                <a:ext uri="{FF2B5EF4-FFF2-40B4-BE49-F238E27FC236}">
                  <a16:creationId xmlns:a16="http://schemas.microsoft.com/office/drawing/2014/main" id="{CB630DB5-4BD0-409E-9330-AE0A9C791E28}"/>
                </a:ext>
              </a:extLst>
            </p:cNvPr>
            <p:cNvSpPr txBox="1"/>
            <p:nvPr/>
          </p:nvSpPr>
          <p:spPr>
            <a:xfrm>
              <a:off x="7238456" y="1020568"/>
              <a:ext cx="1179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b="1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Replika.ai</a:t>
              </a:r>
              <a:endParaRPr lang="es-PE" sz="16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AD58E6-3A0A-4B39-8212-7ED45B2F91DA}"/>
              </a:ext>
            </a:extLst>
          </p:cNvPr>
          <p:cNvGrpSpPr/>
          <p:nvPr/>
        </p:nvGrpSpPr>
        <p:grpSpPr>
          <a:xfrm>
            <a:off x="9080744" y="977005"/>
            <a:ext cx="2799874" cy="5548557"/>
            <a:chOff x="9080744" y="808813"/>
            <a:chExt cx="2799874" cy="5548557"/>
          </a:xfrm>
        </p:grpSpPr>
        <p:pic>
          <p:nvPicPr>
            <p:cNvPr id="1036" name="Picture 12" descr="Image result for hi poncho">
              <a:extLst>
                <a:ext uri="{FF2B5EF4-FFF2-40B4-BE49-F238E27FC236}">
                  <a16:creationId xmlns:a16="http://schemas.microsoft.com/office/drawing/2014/main" id="{14787A08-0EBE-4FE7-A21A-EB87E6759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744" y="1377766"/>
              <a:ext cx="2799874" cy="497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s://scontent.flim5-4.fna.fbcdn.net/v/t1.0-1/p320x320/22046775_2071365206223352_7141369851897539499_n.png?oh=8bd7003d6b697d53bb16847eb6c0f2ac&amp;oe=5AA29269">
              <a:extLst>
                <a:ext uri="{FF2B5EF4-FFF2-40B4-BE49-F238E27FC236}">
                  <a16:creationId xmlns:a16="http://schemas.microsoft.com/office/drawing/2014/main" id="{0C549C07-AC1B-4023-92DA-A3E3B44BF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4595" y="808813"/>
              <a:ext cx="496023" cy="496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71299-A5A8-4AE5-B0FB-0AFCEEA4EEE5}"/>
                </a:ext>
              </a:extLst>
            </p:cNvPr>
            <p:cNvSpPr txBox="1"/>
            <p:nvPr/>
          </p:nvSpPr>
          <p:spPr>
            <a:xfrm>
              <a:off x="9979302" y="1011982"/>
              <a:ext cx="1367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b="1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@</a:t>
              </a:r>
              <a:r>
                <a:rPr lang="en-AU" sz="1600" b="1" dirty="0" err="1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hiponcho</a:t>
              </a:r>
              <a:endParaRPr lang="es-PE" sz="16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44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" grpId="0" animBg="1"/>
      <p:bldP spid="31" grpId="0" animBg="1"/>
      <p:bldP spid="3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3182</TotalTime>
  <Words>839</Words>
  <Application>Microsoft Office PowerPoint</Application>
  <PresentationFormat>Panorámica</PresentationFormat>
  <Paragraphs>183</Paragraphs>
  <Slides>34</Slides>
  <Notes>0</Notes>
  <HiddenSlides>4</HiddenSlides>
  <MMClips>1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8" baseType="lpstr">
      <vt:lpstr>Aharoni</vt:lpstr>
      <vt:lpstr>Arabic Typesetting</vt:lpstr>
      <vt:lpstr>Arial</vt:lpstr>
      <vt:lpstr>Arial Nova Light</vt:lpstr>
      <vt:lpstr>Century Gothic</vt:lpstr>
      <vt:lpstr>CMS</vt:lpstr>
      <vt:lpstr>Consolas</vt:lpstr>
      <vt:lpstr>medium-content-serif-font</vt:lpstr>
      <vt:lpstr>Microsoft YaHei UI Light</vt:lpstr>
      <vt:lpstr>Rockwell</vt:lpstr>
      <vt:lpstr>Segoe UI</vt:lpstr>
      <vt:lpstr>Times New Roman</vt:lpstr>
      <vt:lpstr>Wingdings</vt:lpstr>
      <vt:lpstr>Mesh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</dc:creator>
  <cp:lastModifiedBy>Boris Alzamora Sánchez</cp:lastModifiedBy>
  <cp:revision>95</cp:revision>
  <dcterms:created xsi:type="dcterms:W3CDTF">2018-10-03T03:00:33Z</dcterms:created>
  <dcterms:modified xsi:type="dcterms:W3CDTF">2018-10-20T00:06:16Z</dcterms:modified>
</cp:coreProperties>
</file>